
<file path=[Content_Types].xml><?xml version="1.0" encoding="utf-8"?>
<Types xmlns="http://schemas.openxmlformats.org/package/2006/content-types">
  <Override PartName="/docProps/core.xml" ContentType="application/vnd.openxmlformats-package.core-properties+xml"/>
  <Override PartName="/ppt/presentation.xml" ContentType="application/vnd.openxmlformats-officedocument.presentationml.presentation.main+xml"/>
  <Override PartName="/ppt/slides/slide1.xml" ContentType="application/vnd.openxmlformats-officedocument.presentationml.slide+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3.xml" ContentType="application/vnd.openxmlformats-officedocument.theme+xml"/>
  <Override PartName="/ppt/slideLayouts/slideLayout3.xml" ContentType="application/vnd.openxmlformats-officedocument.presentationml.slideLayout+xml"/>
  <Override PartName="/ppt/slideMasters/slideMaster2.xml" ContentType="application/vnd.openxmlformats-officedocument.presentationml.slideMaster+xml"/>
  <Override PartName="/ppt/theme/theme2.xml" ContentType="application/vnd.openxmlformats-officedocument.theme+xml"/>
  <Override PartName="/ppt/slideLayouts/slideLayout4.xml" ContentType="application/vnd.openxmlformats-officedocument.presentationml.slideLayout+xml"/>
  <Override PartName="/ppt/slides/slide2.xml" ContentType="application/vnd.openxmlformats-officedocument.presentationml.slide+xml"/>
  <Override PartName="/ppt/notesSlides/notesSlide2.xml" ContentType="application/vnd.openxmlformats-officedocument.presentationml.notesSlide+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slideLayouts/slideLayout2.xml" ContentType="application/vnd.openxmlformats-officedocument.presentationml.slideLayout+xml"/>
  <Override PartName="/ppt/slides/slide3.xml" ContentType="application/vnd.openxmlformats-officedocument.presentationml.slide+xml"/>
  <Override PartName="/ppt/notesSlides/notesSlide3.xml" ContentType="application/vnd.openxmlformats-officedocument.presentationml.notesSlide+xml"/>
  <Override PartName="/ppt/slides/slide4.xml" ContentType="application/vnd.openxmlformats-officedocument.presentationml.slide+xml"/>
  <Override PartName="/ppt/notesSlides/notesSlide4.xml" ContentType="application/vnd.openxmlformats-officedocument.presentationml.notesSlide+xml"/>
  <Override PartName="/ppt/slides/slide5.xml" ContentType="application/vnd.openxmlformats-officedocument.presentationml.slide+xml"/>
  <Override PartName="/ppt/notesSlides/notesSlide5.xml" ContentType="application/vnd.openxmlformats-officedocument.presentationml.notesSlide+xml"/>
  <Override PartName="/ppt/slides/slide6.xml" ContentType="application/vnd.openxmlformats-officedocument.presentationml.slide+xml"/>
  <Override PartName="/ppt/notesSlides/notesSlide6.xml" ContentType="application/vnd.openxmlformats-officedocument.presentationml.notesSlide+xml"/>
  <Override PartName="/ppt/slides/slide7.xml" ContentType="application/vnd.openxmlformats-officedocument.presentationml.slide+xml"/>
  <Override PartName="/ppt/notesSlides/notesSlide7.xml" ContentType="application/vnd.openxmlformats-officedocument.presentationml.notesSlide+xml"/>
  <Override PartName="/ppt/slides/slide8.xml" ContentType="application/vnd.openxmlformats-officedocument.presentationml.slide+xml"/>
  <Override PartName="/ppt/notesSlides/notesSlide8.xml" ContentType="application/vnd.openxmlformats-officedocument.presentationml.notesSlide+xml"/>
  <Override PartName="/ppt/slides/slide9.xml" ContentType="application/vnd.openxmlformats-officedocument.presentationml.slide+xml"/>
  <Override PartName="/ppt/notesSlides/notesSlide9.xml" ContentType="application/vnd.openxmlformats-officedocument.presentationml.notesSlide+xml"/>
  <Override PartName="/ppt/slides/slide10.xml" ContentType="application/vnd.openxmlformats-officedocument.presentationml.slide+xml"/>
  <Override PartName="/ppt/notesSlides/notesSlide10.xml" ContentType="application/vnd.openxmlformats-officedocument.presentationml.notesSlide+xml"/>
  <Override PartName="/ppt/slides/slide11.xml" ContentType="application/vnd.openxmlformats-officedocument.presentationml.slide+xml"/>
  <Override PartName="/ppt/notesSlides/notesSlide11.xml" ContentType="application/vnd.openxmlformats-officedocument.presentationml.notesSlide+xml"/>
  <Override PartName="/ppt/slides/slide12.xml" ContentType="application/vnd.openxmlformats-officedocument.presentationml.slide+xml"/>
  <Override PartName="/ppt/notesSlides/notesSlide12.xml" ContentType="application/vnd.openxmlformats-officedocument.presentationml.notesSlide+xml"/>
  <Override PartName="/ppt/slides/slide13.xml" ContentType="application/vnd.openxmlformats-officedocument.presentationml.slide+xml"/>
  <Override PartName="/ppt/notesSlides/notesSlide13.xml" ContentType="application/vnd.openxmlformats-officedocument.presentationml.notesSlide+xml"/>
  <Override PartName="/ppt/slides/slide14.xml" ContentType="application/vnd.openxmlformats-officedocument.presentationml.slide+xml"/>
  <Override PartName="/ppt/notesSlides/notesSlide14.xml" ContentType="application/vnd.openxmlformats-officedocument.presentationml.notesSlide+xml"/>
  <Override PartName="/ppt/slides/slide15.xml" ContentType="application/vnd.openxmlformats-officedocument.presentationml.slide+xml"/>
  <Override PartName="/ppt/notesSlides/notesSlide15.xml" ContentType="application/vnd.openxmlformats-officedocument.presentationml.notesSlide+xml"/>
  <Override PartName="/ppt/slides/slide16.xml" ContentType="application/vnd.openxmlformats-officedocument.presentationml.slide+xml"/>
  <Override PartName="/ppt/notesSlides/notesSlide16.xml" ContentType="application/vnd.openxmlformats-officedocument.presentationml.notesSlide+xml"/>
  <Override PartName="/ppt/slides/slide17.xml" ContentType="application/vnd.openxmlformats-officedocument.presentationml.slide+xml"/>
  <Override PartName="/ppt/notesSlides/notesSlide17.xml" ContentType="application/vnd.openxmlformats-officedocument.presentationml.notesSlide+xml"/>
  <Override PartName="/ppt/slides/slide18.xml" ContentType="application/vnd.openxmlformats-officedocument.presentationml.slide+xml"/>
  <Override PartName="/ppt/notesSlides/notesSlide18.xml" ContentType="application/vnd.openxmlformats-officedocument.presentationml.notesSlide+xml"/>
  <Override PartName="/ppt/slides/slide19.xml" ContentType="application/vnd.openxmlformats-officedocument.presentationml.slide+xml"/>
  <Override PartName="/ppt/notesSlides/notesSlide19.xml" ContentType="application/vnd.openxmlformats-officedocument.presentationml.notesSlide+xml"/>
  <Override PartName="/ppt/slides/slide20.xml" ContentType="application/vnd.openxmlformats-officedocument.presentationml.slide+xml"/>
  <Override PartName="/ppt/notesSlides/notesSlide20.xml" ContentType="application/vnd.openxmlformats-officedocument.presentationml.notesSlide+xml"/>
  <Override PartName="/ppt/slides/slide21.xml" ContentType="application/vnd.openxmlformats-officedocument.presentationml.slide+xml"/>
  <Override PartName="/ppt/notesSlides/notesSlide21.xml" ContentType="application/vnd.openxmlformats-officedocument.presentationml.notesSlide+xml"/>
  <Override PartName="/ppt/slides/slide22.xml" ContentType="application/vnd.openxmlformats-officedocument.presentationml.slide+xml"/>
  <Override PartName="/ppt/notesSlides/notesSlide22.xml" ContentType="application/vnd.openxmlformats-officedocument.presentationml.notesSlide+xml"/>
  <Override PartName="/ppt/slides/slide23.xml" ContentType="application/vnd.openxmlformats-officedocument.presentationml.slide+xml"/>
  <Override PartName="/ppt/notesSlides/notesSlide23.xml" ContentType="application/vnd.openxmlformats-officedocument.presentationml.notesSlide+xml"/>
  <Override PartName="/ppt/slides/slide24.xml" ContentType="application/vnd.openxmlformats-officedocument.presentationml.slide+xml"/>
  <Override PartName="/ppt/notesSlides/notesSlide24.xml" ContentType="application/vnd.openxmlformats-officedocument.presentationml.notesSlide+xml"/>
  <Override PartName="/ppt/slides/slide25.xml" ContentType="application/vnd.openxmlformats-officedocument.presentationml.slide+xml"/>
  <Override PartName="/ppt/notesSlides/notesSlide25.xml" ContentType="application/vnd.openxmlformats-officedocument.presentationml.notesSlide+xml"/>
  <Override PartName="/ppt/slides/slide26.xml" ContentType="application/vnd.openxmlformats-officedocument.presentationml.slide+xml"/>
  <Override PartName="/ppt/notesSlides/notesSlide26.xml" ContentType="application/vnd.openxmlformats-officedocument.presentationml.notesSlide+xml"/>
  <Override PartName="/ppt/slides/slide27.xml" ContentType="application/vnd.openxmlformats-officedocument.presentationml.slide+xml"/>
  <Override PartName="/ppt/notesSlides/notesSlide27.xml" ContentType="application/vnd.openxmlformats-officedocument.presentationml.notesSlide+xml"/>
  <Override PartName="/ppt/slides/slide28.xml" ContentType="application/vnd.openxmlformats-officedocument.presentationml.slide+xml"/>
  <Override PartName="/ppt/notesSlides/notesSlide28.xml" ContentType="application/vnd.openxmlformats-officedocument.presentationml.notesSlide+xml"/>
  <Override PartName="/ppt/slides/slide29.xml" ContentType="application/vnd.openxmlformats-officedocument.presentationml.slide+xml"/>
  <Override PartName="/ppt/notesSlides/notesSlide29.xml" ContentType="application/vnd.openxmlformats-officedocument.presentationml.notesSlide+xml"/>
  <Override PartName="/ppt/slides/slide30.xml" ContentType="application/vnd.openxmlformats-officedocument.presentationml.slide+xml"/>
  <Override PartName="/ppt/notesSlides/notesSlide30.xml" ContentType="application/vnd.openxmlformats-officedocument.presentationml.notesSlide+xml"/>
  <Override PartName="/ppt/slides/slide31.xml" ContentType="application/vnd.openxmlformats-officedocument.presentationml.slide+xml"/>
  <Override PartName="/ppt/notesSlides/notesSlide31.xml" ContentType="application/vnd.openxmlformats-officedocument.presentationml.notesSlide+xml"/>
  <Override PartName="/ppt/slides/slide32.xml" ContentType="application/vnd.openxmlformats-officedocument.presentationml.slide+xml"/>
  <Override PartName="/ppt/notesSlides/notesSlide32.xml" ContentType="application/vnd.openxmlformats-officedocument.presentationml.notesSlide+xml"/>
  <Override PartName="/ppt/slides/slide33.xml" ContentType="application/vnd.openxmlformats-officedocument.presentationml.slide+xml"/>
  <Override PartName="/ppt/notesSlides/notesSlide33.xml" ContentType="application/vnd.openxmlformats-officedocument.presentationml.notesSlide+xml"/>
  <Override PartName="/ppt/slides/slide34.xml" ContentType="application/vnd.openxmlformats-officedocument.presentationml.slide+xml"/>
  <Override PartName="/ppt/notesSlides/notesSlide34.xml" ContentType="application/vnd.openxmlformats-officedocument.presentationml.notesSlide+xml"/>
  <Override PartName="/ppt/slides/slide35.xml" ContentType="application/vnd.openxmlformats-officedocument.presentationml.slide+xml"/>
  <Override PartName="/ppt/notesSlides/notesSlide35.xml" ContentType="application/vnd.openxmlformats-officedocument.presentationml.notesSlide+xml"/>
  <Override PartName="/ppt/handoutMasters/handoutMaster1.xml" ContentType="application/vnd.openxmlformats-officedocument.presentationml.handoutMaster+xml"/>
  <Override PartName="/ppt/theme/theme4.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Types>
</file>

<file path=_rels/.rels>&#65279;<?xml version="1.0" encoding="UTF-8" standalone="yes"?>
<Relationships xmlns="http://schemas.openxmlformats.org/package/2006/relationships">
  <Relationship Id="rId3" Type="http://schemas.openxmlformats.org/package/2006/relationships/metadata/core-properties" Target="docProps/core.xml" />
  <Relationship Id="rId2" Type="http://schemas.openxmlformats.org/package/2006/relationships/metadata/thumbnail" Target="docProps/thumbnail.jpeg" />
  <Relationship Id="rId1" Type="http://schemas.openxmlformats.org/officeDocument/2006/relationships/officeDocument" Target="ppt/presentation.xml" />
  <Relationship Id="rId4" Type="http://schemas.openxmlformats.org/officeDocument/2006/relationships/extended-properties" Target="docProps/app.xml" />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3" r:id="rId1"/>
    <p:sldMasterId id="2147483906" r:id="rId2"/>
  </p:sldMasterIdLst>
  <p:notesMasterIdLst>
    <p:notesMasterId r:id="rId38"/>
  </p:notesMasterIdLst>
  <p:handoutMasterIdLst>
    <p:handoutMasterId r:id="rId39"/>
  </p:handoutMasterIdLst>
  <p:sldIdLst>
    <p:sldId id="552" r:id="rId3"/>
    <p:sldId id="481" r:id="rId4"/>
    <p:sldId id="530" r:id="rId5"/>
    <p:sldId id="532" r:id="rId6"/>
    <p:sldId id="564" r:id="rId7"/>
    <p:sldId id="545" r:id="rId8"/>
    <p:sldId id="548" r:id="rId9"/>
    <p:sldId id="546" r:id="rId10"/>
    <p:sldId id="547" r:id="rId11"/>
    <p:sldId id="549" r:id="rId12"/>
    <p:sldId id="567" r:id="rId13"/>
    <p:sldId id="550" r:id="rId14"/>
    <p:sldId id="544" r:id="rId15"/>
    <p:sldId id="531" r:id="rId16"/>
    <p:sldId id="535" r:id="rId17"/>
    <p:sldId id="536" r:id="rId18"/>
    <p:sldId id="565" r:id="rId19"/>
    <p:sldId id="566" r:id="rId20"/>
    <p:sldId id="537" r:id="rId21"/>
    <p:sldId id="538" r:id="rId22"/>
    <p:sldId id="539" r:id="rId23"/>
    <p:sldId id="540" r:id="rId24"/>
    <p:sldId id="543" r:id="rId25"/>
    <p:sldId id="541" r:id="rId26"/>
    <p:sldId id="542" r:id="rId27"/>
    <p:sldId id="554" r:id="rId28"/>
    <p:sldId id="555" r:id="rId29"/>
    <p:sldId id="557" r:id="rId30"/>
    <p:sldId id="558" r:id="rId31"/>
    <p:sldId id="559" r:id="rId32"/>
    <p:sldId id="560" r:id="rId33"/>
    <p:sldId id="561" r:id="rId34"/>
    <p:sldId id="562" r:id="rId35"/>
    <p:sldId id="527" r:id="rId36"/>
    <p:sldId id="553" r:id="rId37"/>
  </p:sldIdLst>
  <p:sldSz cx="9144000" cy="6858000" type="screen4x3"/>
  <p:notesSz cx="7010400" cy="9236075"/>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10"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03864"/>
    <a:srgbClr val="17375E"/>
    <a:srgbClr val="495D77"/>
    <a:srgbClr val="FFFFCC"/>
    <a:srgbClr val="FFFEF2"/>
    <a:srgbClr val="FFFDE8"/>
    <a:srgbClr val="EDD23C"/>
    <a:srgbClr val="F4EE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450" autoAdjust="0"/>
    <p:restoredTop sz="94103" autoAdjust="0"/>
  </p:normalViewPr>
  <p:slideViewPr>
    <p:cSldViewPr>
      <p:cViewPr varScale="1">
        <p:scale>
          <a:sx n="105" d="100"/>
          <a:sy n="105" d="100"/>
        </p:scale>
        <p:origin x="1098"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43" d="100"/>
          <a:sy n="43" d="100"/>
        </p:scale>
        <p:origin x="-2706" y="-85"/>
      </p:cViewPr>
      <p:guideLst>
        <p:guide orient="horz" pos="2910"/>
        <p:guide pos="2208"/>
      </p:guideLst>
    </p:cSldViewPr>
  </p:notesViewPr>
  <p:gridSpacing cx="76200" cy="76200"/>
</p:viewPr>
</file>

<file path=ppt/_rels/presentation.xml.rels>&#65279;<?xml version="1.0" encoding="UTF-8" standalone="yes"?>
<Relationships xmlns="http://schemas.openxmlformats.org/package/2006/relationships">
  <Relationship Id="rId3" Type="http://schemas.openxmlformats.org/officeDocument/2006/relationships/slide" Target="slides/slide1.xml" />
  <Relationship Id="rId4" Type="http://schemas.openxmlformats.org/officeDocument/2006/relationships/slide" Target="slides/slide2.xml" />
  <Relationship Id="rId5" Type="http://schemas.openxmlformats.org/officeDocument/2006/relationships/slide" Target="slides/slide3.xml" />
  <Relationship Id="rId6" Type="http://schemas.openxmlformats.org/officeDocument/2006/relationships/slide" Target="slides/slide4.xml" />
  <Relationship Id="rId7" Type="http://schemas.openxmlformats.org/officeDocument/2006/relationships/slide" Target="slides/slide5.xml" />
  <Relationship Id="rId8" Type="http://schemas.openxmlformats.org/officeDocument/2006/relationships/slide" Target="slides/slide6.xml" />
  <Relationship Id="rId9" Type="http://schemas.openxmlformats.org/officeDocument/2006/relationships/slide" Target="slides/slide7.xml" />
  <Relationship Id="rId10" Type="http://schemas.openxmlformats.org/officeDocument/2006/relationships/slide" Target="slides/slide8.xml" />
  <Relationship Id="rId11" Type="http://schemas.openxmlformats.org/officeDocument/2006/relationships/slide" Target="slides/slide9.xml" />
  <Relationship Id="rId12" Type="http://schemas.openxmlformats.org/officeDocument/2006/relationships/slide" Target="slides/slide10.xml" />
  <Relationship Id="rId13" Type="http://schemas.openxmlformats.org/officeDocument/2006/relationships/slide" Target="slides/slide11.xml" />
  <Relationship Id="rId14" Type="http://schemas.openxmlformats.org/officeDocument/2006/relationships/slide" Target="slides/slide12.xml" />
  <Relationship Id="rId15" Type="http://schemas.openxmlformats.org/officeDocument/2006/relationships/slide" Target="slides/slide13.xml" />
  <Relationship Id="rId16" Type="http://schemas.openxmlformats.org/officeDocument/2006/relationships/slide" Target="slides/slide14.xml" />
  <Relationship Id="rId17" Type="http://schemas.openxmlformats.org/officeDocument/2006/relationships/slide" Target="slides/slide15.xml" />
  <Relationship Id="rId18" Type="http://schemas.openxmlformats.org/officeDocument/2006/relationships/slide" Target="slides/slide16.xml" />
  <Relationship Id="rId19" Type="http://schemas.openxmlformats.org/officeDocument/2006/relationships/slide" Target="slides/slide17.xml" />
  <Relationship Id="rId20" Type="http://schemas.openxmlformats.org/officeDocument/2006/relationships/slide" Target="slides/slide18.xml" />
  <Relationship Id="rId21" Type="http://schemas.openxmlformats.org/officeDocument/2006/relationships/slide" Target="slides/slide19.xml" />
  <Relationship Id="rId22" Type="http://schemas.openxmlformats.org/officeDocument/2006/relationships/slide" Target="slides/slide20.xml" />
  <Relationship Id="rId23" Type="http://schemas.openxmlformats.org/officeDocument/2006/relationships/slide" Target="slides/slide21.xml" />
  <Relationship Id="rId24" Type="http://schemas.openxmlformats.org/officeDocument/2006/relationships/slide" Target="slides/slide22.xml" />
  <Relationship Id="rId25" Type="http://schemas.openxmlformats.org/officeDocument/2006/relationships/slide" Target="slides/slide23.xml" />
  <Relationship Id="rId26" Type="http://schemas.openxmlformats.org/officeDocument/2006/relationships/slide" Target="slides/slide24.xml" />
  <Relationship Id="rId27" Type="http://schemas.openxmlformats.org/officeDocument/2006/relationships/slide" Target="slides/slide25.xml" />
  <Relationship Id="rId28" Type="http://schemas.openxmlformats.org/officeDocument/2006/relationships/slide" Target="slides/slide26.xml" />
  <Relationship Id="rId29" Type="http://schemas.openxmlformats.org/officeDocument/2006/relationships/slide" Target="slides/slide27.xml" />
  <Relationship Id="rId30" Type="http://schemas.openxmlformats.org/officeDocument/2006/relationships/slide" Target="slides/slide28.xml" />
  <Relationship Id="rId31" Type="http://schemas.openxmlformats.org/officeDocument/2006/relationships/slide" Target="slides/slide29.xml" />
  <Relationship Id="rId32" Type="http://schemas.openxmlformats.org/officeDocument/2006/relationships/slide" Target="slides/slide30.xml" />
  <Relationship Id="rId33" Type="http://schemas.openxmlformats.org/officeDocument/2006/relationships/slide" Target="slides/slide31.xml" />
  <Relationship Id="rId34" Type="http://schemas.openxmlformats.org/officeDocument/2006/relationships/slide" Target="slides/slide32.xml" />
  <Relationship Id="rId35" Type="http://schemas.openxmlformats.org/officeDocument/2006/relationships/slide" Target="slides/slide33.xml" />
  <Relationship Id="rId36" Type="http://schemas.openxmlformats.org/officeDocument/2006/relationships/slide" Target="slides/slide34.xml" />
  <Relationship Id="rId37" Type="http://schemas.openxmlformats.org/officeDocument/2006/relationships/slide" Target="slides/slide35.xml" />
  <Relationship Id="rId39" Type="http://schemas.openxmlformats.org/officeDocument/2006/relationships/handoutMaster" Target="handoutMasters/handoutMaster1.xml" />
  <Relationship Id="rId42" Type="http://schemas.openxmlformats.org/officeDocument/2006/relationships/theme" Target="theme/theme1.xml" />
  <Relationship Id="rId38" Type="http://schemas.openxmlformats.org/officeDocument/2006/relationships/notesMaster" Target="notesMasters/notesMaster1.xml" />
  <Relationship Id="rId2" Type="http://schemas.openxmlformats.org/officeDocument/2006/relationships/slideMaster" Target="slideMasters/slideMaster2.xml" />
  <Relationship Id="rId41" Type="http://schemas.openxmlformats.org/officeDocument/2006/relationships/viewProps" Target="viewProps.xml" />
  <Relationship Id="rId1" Type="http://schemas.openxmlformats.org/officeDocument/2006/relationships/slideMaster" Target="slideMasters/slideMaster1.xml" />
  <Relationship Id="rId40" Type="http://schemas.openxmlformats.org/officeDocument/2006/relationships/presProps" Target="presProps.xml" />
  <Relationship Id="rId43" Type="http://schemas.openxmlformats.org/officeDocument/2006/relationships/tableStyles" Target="tableStyles.xml" />
</Relationships>
</file>

<file path=ppt/handoutMasters/_rels/handoutMaster1.xml.rels>&#65279;<?xml version="1.0" encoding="UTF-8" standalone="yes"?>
<Relationships xmlns="http://schemas.openxmlformats.org/package/2006/relationships">
  <Relationship Id="rId1" Type="http://schemas.openxmlformats.org/officeDocument/2006/relationships/theme" Target="../theme/theme4.xml" />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2120"/>
          </a:xfrm>
          <a:prstGeom prst="rect">
            <a:avLst/>
          </a:prstGeom>
        </p:spPr>
        <p:txBody>
          <a:bodyPr vert="horz" lIns="91440" tIns="45720" rIns="91440" bIns="45720" rtlCol="0"/>
          <a:lstStyle>
            <a:lvl1pPr algn="l">
              <a:defRPr sz="1200">
                <a:latin typeface="Arial" charset="0"/>
                <a:cs typeface="+mn-cs"/>
              </a:defRPr>
            </a:lvl1pPr>
          </a:lstStyle>
          <a:p>
            <a:pPr>
              <a:defRPr/>
            </a:pPr>
            <a:endParaRPr lang="en-US"/>
          </a:p>
        </p:txBody>
      </p:sp>
      <p:sp>
        <p:nvSpPr>
          <p:cNvPr id="3" name="Date Placeholder 2"/>
          <p:cNvSpPr>
            <a:spLocks noGrp="1"/>
          </p:cNvSpPr>
          <p:nvPr>
            <p:ph type="dt" sz="quarter" idx="1"/>
          </p:nvPr>
        </p:nvSpPr>
        <p:spPr>
          <a:xfrm>
            <a:off x="3970938" y="0"/>
            <a:ext cx="3037840" cy="462120"/>
          </a:xfrm>
          <a:prstGeom prst="rect">
            <a:avLst/>
          </a:prstGeom>
        </p:spPr>
        <p:txBody>
          <a:bodyPr vert="horz" lIns="91440" tIns="45720" rIns="91440" bIns="45720" rtlCol="0"/>
          <a:lstStyle>
            <a:lvl1pPr algn="r">
              <a:defRPr sz="1200">
                <a:latin typeface="Arial" charset="0"/>
                <a:cs typeface="+mn-cs"/>
              </a:defRPr>
            </a:lvl1pPr>
          </a:lstStyle>
          <a:p>
            <a:pPr>
              <a:defRPr/>
            </a:pPr>
            <a:fld id="{875EDFC8-39BD-44BC-B3D9-FCFED8C5C147}" type="datetimeFigureOut">
              <a:rPr lang="en-US"/>
              <a:pPr>
                <a:defRPr/>
              </a:pPr>
              <a:t>7/29/2015</a:t>
            </a:fld>
            <a:endParaRPr lang="en-US" dirty="0"/>
          </a:p>
        </p:txBody>
      </p:sp>
      <p:sp>
        <p:nvSpPr>
          <p:cNvPr id="4" name="Footer Placeholder 3"/>
          <p:cNvSpPr>
            <a:spLocks noGrp="1"/>
          </p:cNvSpPr>
          <p:nvPr>
            <p:ph type="ftr" sz="quarter" idx="2"/>
          </p:nvPr>
        </p:nvSpPr>
        <p:spPr>
          <a:xfrm>
            <a:off x="0" y="8772378"/>
            <a:ext cx="3037840" cy="462120"/>
          </a:xfrm>
          <a:prstGeom prst="rect">
            <a:avLst/>
          </a:prstGeom>
        </p:spPr>
        <p:txBody>
          <a:bodyPr vert="horz" lIns="91440" tIns="45720" rIns="91440" bIns="45720" rtlCol="0" anchor="b"/>
          <a:lstStyle>
            <a:lvl1pPr algn="l">
              <a:defRPr sz="1200" smtClean="0">
                <a:latin typeface="Arial" charset="0"/>
                <a:cs typeface="+mn-cs"/>
              </a:defRPr>
            </a:lvl1pPr>
          </a:lstStyle>
          <a:p>
            <a:pPr>
              <a:defRPr/>
            </a:pPr>
            <a:r>
              <a:rPr lang="en-US"/>
              <a:t>Fisher &amp; Phillips LLP</a:t>
            </a:r>
          </a:p>
        </p:txBody>
      </p:sp>
      <p:sp>
        <p:nvSpPr>
          <p:cNvPr id="5" name="Slide Number Placeholder 4"/>
          <p:cNvSpPr>
            <a:spLocks noGrp="1"/>
          </p:cNvSpPr>
          <p:nvPr>
            <p:ph type="sldNum" sz="quarter" idx="3"/>
          </p:nvPr>
        </p:nvSpPr>
        <p:spPr>
          <a:xfrm>
            <a:off x="3970938" y="8772378"/>
            <a:ext cx="3037840" cy="46212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E23EDAB-3E8B-4F6B-A6F2-046CA08F67A2}" type="slidenum">
              <a:rPr lang="en-US" altLang="en-US"/>
              <a:pPr/>
              <a:t>‹#›</a:t>
            </a:fld>
            <a:endParaRPr lang="en-US" altLang="en-US"/>
          </a:p>
        </p:txBody>
      </p:sp>
    </p:spTree>
    <p:extLst>
      <p:ext uri="{BB962C8B-B14F-4D97-AF65-F5344CB8AC3E}">
        <p14:creationId xmlns:p14="http://schemas.microsoft.com/office/powerpoint/2010/main" val="481529311"/>
      </p:ext>
    </p:extLst>
  </p:cSld>
  <p:clrMap bg1="lt1" tx1="dk1" bg2="lt2" tx2="dk2" accent1="accent1" accent2="accent2" accent3="accent3" accent4="accent4" accent5="accent5" accent6="accent6" hlink="hlink" folHlink="folHlink"/>
  <p:hf sldNum="0" hdr="0" dt="0"/>
</p:handoutMaster>
</file>

<file path=ppt/notesMasters/_rels/notesMaster1.xml.rels>&#65279;<?xml version="1.0" encoding="UTF-8" standalone="yes"?>
<Relationships xmlns="http://schemas.openxmlformats.org/package/2006/relationships">
  <Relationship Id="rId1" Type="http://schemas.openxmlformats.org/officeDocument/2006/relationships/theme" Target="../theme/theme3.xml" />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2120"/>
          </a:xfrm>
          <a:prstGeom prst="rect">
            <a:avLst/>
          </a:prstGeom>
        </p:spPr>
        <p:txBody>
          <a:bodyPr vert="horz" lIns="91440" tIns="45720" rIns="91440" bIns="45720" rtlCol="0"/>
          <a:lstStyle>
            <a:lvl1pPr algn="l">
              <a:defRPr sz="1200">
                <a:latin typeface="Arial" charset="0"/>
                <a:cs typeface="+mn-cs"/>
              </a:defRPr>
            </a:lvl1pPr>
          </a:lstStyle>
          <a:p>
            <a:pPr>
              <a:defRPr/>
            </a:pPr>
            <a:endParaRPr lang="en-US"/>
          </a:p>
        </p:txBody>
      </p:sp>
      <p:sp>
        <p:nvSpPr>
          <p:cNvPr id="3" name="Date Placeholder 2"/>
          <p:cNvSpPr>
            <a:spLocks noGrp="1"/>
          </p:cNvSpPr>
          <p:nvPr>
            <p:ph type="dt" idx="1"/>
          </p:nvPr>
        </p:nvSpPr>
        <p:spPr>
          <a:xfrm>
            <a:off x="3970938" y="0"/>
            <a:ext cx="3037840" cy="462120"/>
          </a:xfrm>
          <a:prstGeom prst="rect">
            <a:avLst/>
          </a:prstGeom>
        </p:spPr>
        <p:txBody>
          <a:bodyPr vert="horz" lIns="91440" tIns="45720" rIns="91440" bIns="45720" rtlCol="0"/>
          <a:lstStyle>
            <a:lvl1pPr algn="r">
              <a:defRPr sz="1200">
                <a:latin typeface="Arial" charset="0"/>
                <a:cs typeface="+mn-cs"/>
              </a:defRPr>
            </a:lvl1pPr>
          </a:lstStyle>
          <a:p>
            <a:pPr>
              <a:defRPr/>
            </a:pPr>
            <a:fld id="{87A28C4B-FE47-4BD2-88A7-7A3D3E14A8C7}" type="datetimeFigureOut">
              <a:rPr lang="en-US"/>
              <a:pPr>
                <a:defRPr/>
              </a:pPr>
              <a:t>7/29/2015</a:t>
            </a:fld>
            <a:endParaRPr lang="en-US" dirty="0"/>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701040" y="4387769"/>
            <a:ext cx="5608320" cy="4155919"/>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772378"/>
            <a:ext cx="3037840" cy="462120"/>
          </a:xfrm>
          <a:prstGeom prst="rect">
            <a:avLst/>
          </a:prstGeom>
        </p:spPr>
        <p:txBody>
          <a:bodyPr vert="horz" lIns="91440" tIns="45720" rIns="91440" bIns="45720" rtlCol="0" anchor="b"/>
          <a:lstStyle>
            <a:lvl1pPr algn="l">
              <a:defRPr sz="1200" smtClean="0">
                <a:latin typeface="Arial" charset="0"/>
                <a:cs typeface="+mn-cs"/>
              </a:defRPr>
            </a:lvl1pPr>
          </a:lstStyle>
          <a:p>
            <a:pPr>
              <a:defRPr/>
            </a:pPr>
            <a:r>
              <a:rPr lang="en-US"/>
              <a:t>Fisher &amp; Phillips LLP</a:t>
            </a:r>
          </a:p>
        </p:txBody>
      </p:sp>
      <p:sp>
        <p:nvSpPr>
          <p:cNvPr id="7" name="Slide Number Placeholder 6"/>
          <p:cNvSpPr>
            <a:spLocks noGrp="1"/>
          </p:cNvSpPr>
          <p:nvPr>
            <p:ph type="sldNum" sz="quarter" idx="5"/>
          </p:nvPr>
        </p:nvSpPr>
        <p:spPr>
          <a:xfrm>
            <a:off x="3970938" y="8772378"/>
            <a:ext cx="3037840" cy="46212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EDD7960C-A764-4FAC-AC60-A47FF3BCDC01}" type="slidenum">
              <a:rPr lang="en-US" altLang="en-US"/>
              <a:pPr/>
              <a:t>‹#›</a:t>
            </a:fld>
            <a:endParaRPr lang="en-US" altLang="en-US"/>
          </a:p>
        </p:txBody>
      </p:sp>
    </p:spTree>
    <p:extLst>
      <p:ext uri="{BB962C8B-B14F-4D97-AF65-F5344CB8AC3E}">
        <p14:creationId xmlns:p14="http://schemas.microsoft.com/office/powerpoint/2010/main" val="1249904526"/>
      </p:ext>
    </p:extLst>
  </p:cSld>
  <p:clrMap bg1="lt1" tx1="dk1" bg2="lt2" tx2="dk2" accent1="accent1" accent2="accent2" accent3="accent3" accent4="accent4" accent5="accent5" accent6="accent6" hlink="hlink" folHlink="folHlink"/>
  <p:hf sldNum="0"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
<Relationships xmlns="http://schemas.openxmlformats.org/package/2006/relationships">
  <Relationship Id="rId2" Type="http://schemas.openxmlformats.org/officeDocument/2006/relationships/slide" Target="../slides/slide1.xml" />
  <Relationship Id="rId1" Type="http://schemas.openxmlformats.org/officeDocument/2006/relationships/notesMaster" Target="../notesMasters/notesMaster1.xml" />
</Relationships>
</file>

<file path=ppt/notesSlides/_rels/notesSlide10.xml.rels>&#65279;<?xml version="1.0" encoding="UTF-8" standalone="yes"?>
<Relationships xmlns="http://schemas.openxmlformats.org/package/2006/relationships">
  <Relationship Id="rId2" Type="http://schemas.openxmlformats.org/officeDocument/2006/relationships/slide" Target="../slides/slide10.xml" />
  <Relationship Id="rId1" Type="http://schemas.openxmlformats.org/officeDocument/2006/relationships/notesMaster" Target="../notesMasters/notesMaster1.xml" />
</Relationships>
</file>

<file path=ppt/notesSlides/_rels/notesSlide11.xml.rels>&#65279;<?xml version="1.0" encoding="UTF-8" standalone="yes"?>
<Relationships xmlns="http://schemas.openxmlformats.org/package/2006/relationships">
  <Relationship Id="rId2" Type="http://schemas.openxmlformats.org/officeDocument/2006/relationships/slide" Target="../slides/slide11.xml" />
  <Relationship Id="rId1" Type="http://schemas.openxmlformats.org/officeDocument/2006/relationships/notesMaster" Target="../notesMasters/notesMaster1.xml" />
</Relationships>
</file>

<file path=ppt/notesSlides/_rels/notesSlide12.xml.rels>&#65279;<?xml version="1.0" encoding="UTF-8" standalone="yes"?>
<Relationships xmlns="http://schemas.openxmlformats.org/package/2006/relationships">
  <Relationship Id="rId2" Type="http://schemas.openxmlformats.org/officeDocument/2006/relationships/slide" Target="../slides/slide12.xml" />
  <Relationship Id="rId1" Type="http://schemas.openxmlformats.org/officeDocument/2006/relationships/notesMaster" Target="../notesMasters/notesMaster1.xml" />
</Relationships>
</file>

<file path=ppt/notesSlides/_rels/notesSlide13.xml.rels>&#65279;<?xml version="1.0" encoding="UTF-8" standalone="yes"?>
<Relationships xmlns="http://schemas.openxmlformats.org/package/2006/relationships">
  <Relationship Id="rId2" Type="http://schemas.openxmlformats.org/officeDocument/2006/relationships/slide" Target="../slides/slide13.xml" />
  <Relationship Id="rId1" Type="http://schemas.openxmlformats.org/officeDocument/2006/relationships/notesMaster" Target="../notesMasters/notesMaster1.xml" />
</Relationships>
</file>

<file path=ppt/notesSlides/_rels/notesSlide14.xml.rels>&#65279;<?xml version="1.0" encoding="UTF-8" standalone="yes"?>
<Relationships xmlns="http://schemas.openxmlformats.org/package/2006/relationships">
  <Relationship Id="rId2" Type="http://schemas.openxmlformats.org/officeDocument/2006/relationships/slide" Target="../slides/slide14.xml" />
  <Relationship Id="rId1" Type="http://schemas.openxmlformats.org/officeDocument/2006/relationships/notesMaster" Target="../notesMasters/notesMaster1.xml" />
</Relationships>
</file>

<file path=ppt/notesSlides/_rels/notesSlide15.xml.rels>&#65279;<?xml version="1.0" encoding="UTF-8" standalone="yes"?>
<Relationships xmlns="http://schemas.openxmlformats.org/package/2006/relationships">
  <Relationship Id="rId2" Type="http://schemas.openxmlformats.org/officeDocument/2006/relationships/slide" Target="../slides/slide15.xml" />
  <Relationship Id="rId1" Type="http://schemas.openxmlformats.org/officeDocument/2006/relationships/notesMaster" Target="../notesMasters/notesMaster1.xml" />
</Relationships>
</file>

<file path=ppt/notesSlides/_rels/notesSlide16.xml.rels>&#65279;<?xml version="1.0" encoding="UTF-8" standalone="yes"?>
<Relationships xmlns="http://schemas.openxmlformats.org/package/2006/relationships">
  <Relationship Id="rId2" Type="http://schemas.openxmlformats.org/officeDocument/2006/relationships/slide" Target="../slides/slide16.xml" />
  <Relationship Id="rId1" Type="http://schemas.openxmlformats.org/officeDocument/2006/relationships/notesMaster" Target="../notesMasters/notesMaster1.xml" />
</Relationships>
</file>

<file path=ppt/notesSlides/_rels/notesSlide17.xml.rels>&#65279;<?xml version="1.0" encoding="UTF-8" standalone="yes"?>
<Relationships xmlns="http://schemas.openxmlformats.org/package/2006/relationships">
  <Relationship Id="rId2" Type="http://schemas.openxmlformats.org/officeDocument/2006/relationships/slide" Target="../slides/slide17.xml" />
  <Relationship Id="rId1" Type="http://schemas.openxmlformats.org/officeDocument/2006/relationships/notesMaster" Target="../notesMasters/notesMaster1.xml" />
</Relationships>
</file>

<file path=ppt/notesSlides/_rels/notesSlide18.xml.rels>&#65279;<?xml version="1.0" encoding="UTF-8" standalone="yes"?>
<Relationships xmlns="http://schemas.openxmlformats.org/package/2006/relationships">
  <Relationship Id="rId2" Type="http://schemas.openxmlformats.org/officeDocument/2006/relationships/slide" Target="../slides/slide18.xml" />
  <Relationship Id="rId1" Type="http://schemas.openxmlformats.org/officeDocument/2006/relationships/notesMaster" Target="../notesMasters/notesMaster1.xml" />
</Relationships>
</file>

<file path=ppt/notesSlides/_rels/notesSlide19.xml.rels>&#65279;<?xml version="1.0" encoding="UTF-8" standalone="yes"?>
<Relationships xmlns="http://schemas.openxmlformats.org/package/2006/relationships">
  <Relationship Id="rId2" Type="http://schemas.openxmlformats.org/officeDocument/2006/relationships/slide" Target="../slides/slide19.xml" />
  <Relationship Id="rId1" Type="http://schemas.openxmlformats.org/officeDocument/2006/relationships/notesMaster" Target="../notesMasters/notesMaster1.xml" />
</Relationships>
</file>

<file path=ppt/notesSlides/_rels/notesSlide2.xml.rels>&#65279;<?xml version="1.0" encoding="UTF-8" standalone="yes"?>
<Relationships xmlns="http://schemas.openxmlformats.org/package/2006/relationships">
  <Relationship Id="rId2" Type="http://schemas.openxmlformats.org/officeDocument/2006/relationships/slide" Target="../slides/slide2.xml" />
  <Relationship Id="rId1" Type="http://schemas.openxmlformats.org/officeDocument/2006/relationships/notesMaster" Target="../notesMasters/notesMaster1.xml" />
</Relationships>
</file>

<file path=ppt/notesSlides/_rels/notesSlide20.xml.rels>&#65279;<?xml version="1.0" encoding="UTF-8" standalone="yes"?>
<Relationships xmlns="http://schemas.openxmlformats.org/package/2006/relationships">
  <Relationship Id="rId2" Type="http://schemas.openxmlformats.org/officeDocument/2006/relationships/slide" Target="../slides/slide20.xml" />
  <Relationship Id="rId1" Type="http://schemas.openxmlformats.org/officeDocument/2006/relationships/notesMaster" Target="../notesMasters/notesMaster1.xml" />
</Relationships>
</file>

<file path=ppt/notesSlides/_rels/notesSlide21.xml.rels>&#65279;<?xml version="1.0" encoding="UTF-8" standalone="yes"?>
<Relationships xmlns="http://schemas.openxmlformats.org/package/2006/relationships">
  <Relationship Id="rId2" Type="http://schemas.openxmlformats.org/officeDocument/2006/relationships/slide" Target="../slides/slide21.xml" />
  <Relationship Id="rId1" Type="http://schemas.openxmlformats.org/officeDocument/2006/relationships/notesMaster" Target="../notesMasters/notesMaster1.xml" />
</Relationships>
</file>

<file path=ppt/notesSlides/_rels/notesSlide22.xml.rels>&#65279;<?xml version="1.0" encoding="UTF-8" standalone="yes"?>
<Relationships xmlns="http://schemas.openxmlformats.org/package/2006/relationships">
  <Relationship Id="rId2" Type="http://schemas.openxmlformats.org/officeDocument/2006/relationships/slide" Target="../slides/slide22.xml" />
  <Relationship Id="rId1" Type="http://schemas.openxmlformats.org/officeDocument/2006/relationships/notesMaster" Target="../notesMasters/notesMaster1.xml" />
</Relationships>
</file>

<file path=ppt/notesSlides/_rels/notesSlide23.xml.rels>&#65279;<?xml version="1.0" encoding="UTF-8" standalone="yes"?>
<Relationships xmlns="http://schemas.openxmlformats.org/package/2006/relationships">
  <Relationship Id="rId2" Type="http://schemas.openxmlformats.org/officeDocument/2006/relationships/slide" Target="../slides/slide23.xml" />
  <Relationship Id="rId1" Type="http://schemas.openxmlformats.org/officeDocument/2006/relationships/notesMaster" Target="../notesMasters/notesMaster1.xml" />
</Relationships>
</file>

<file path=ppt/notesSlides/_rels/notesSlide24.xml.rels>&#65279;<?xml version="1.0" encoding="UTF-8" standalone="yes"?>
<Relationships xmlns="http://schemas.openxmlformats.org/package/2006/relationships">
  <Relationship Id="rId2" Type="http://schemas.openxmlformats.org/officeDocument/2006/relationships/slide" Target="../slides/slide24.xml" />
  <Relationship Id="rId1" Type="http://schemas.openxmlformats.org/officeDocument/2006/relationships/notesMaster" Target="../notesMasters/notesMaster1.xml" />
</Relationships>
</file>

<file path=ppt/notesSlides/_rels/notesSlide25.xml.rels>&#65279;<?xml version="1.0" encoding="UTF-8" standalone="yes"?>
<Relationships xmlns="http://schemas.openxmlformats.org/package/2006/relationships">
  <Relationship Id="rId2" Type="http://schemas.openxmlformats.org/officeDocument/2006/relationships/slide" Target="../slides/slide25.xml" />
  <Relationship Id="rId1" Type="http://schemas.openxmlformats.org/officeDocument/2006/relationships/notesMaster" Target="../notesMasters/notesMaster1.xml" />
</Relationships>
</file>

<file path=ppt/notesSlides/_rels/notesSlide26.xml.rels>&#65279;<?xml version="1.0" encoding="UTF-8" standalone="yes"?>
<Relationships xmlns="http://schemas.openxmlformats.org/package/2006/relationships">
  <Relationship Id="rId2" Type="http://schemas.openxmlformats.org/officeDocument/2006/relationships/slide" Target="../slides/slide26.xml" />
  <Relationship Id="rId1" Type="http://schemas.openxmlformats.org/officeDocument/2006/relationships/notesMaster" Target="../notesMasters/notesMaster1.xml" />
</Relationships>
</file>

<file path=ppt/notesSlides/_rels/notesSlide27.xml.rels>&#65279;<?xml version="1.0" encoding="UTF-8" standalone="yes"?>
<Relationships xmlns="http://schemas.openxmlformats.org/package/2006/relationships">
  <Relationship Id="rId2" Type="http://schemas.openxmlformats.org/officeDocument/2006/relationships/slide" Target="../slides/slide27.xml" />
  <Relationship Id="rId1" Type="http://schemas.openxmlformats.org/officeDocument/2006/relationships/notesMaster" Target="../notesMasters/notesMaster1.xml" />
</Relationships>
</file>

<file path=ppt/notesSlides/_rels/notesSlide28.xml.rels>&#65279;<?xml version="1.0" encoding="UTF-8" standalone="yes"?>
<Relationships xmlns="http://schemas.openxmlformats.org/package/2006/relationships">
  <Relationship Id="rId2" Type="http://schemas.openxmlformats.org/officeDocument/2006/relationships/slide" Target="../slides/slide28.xml" />
  <Relationship Id="rId1" Type="http://schemas.openxmlformats.org/officeDocument/2006/relationships/notesMaster" Target="../notesMasters/notesMaster1.xml" />
</Relationships>
</file>

<file path=ppt/notesSlides/_rels/notesSlide29.xml.rels>&#65279;<?xml version="1.0" encoding="UTF-8" standalone="yes"?>
<Relationships xmlns="http://schemas.openxmlformats.org/package/2006/relationships">
  <Relationship Id="rId2" Type="http://schemas.openxmlformats.org/officeDocument/2006/relationships/slide" Target="../slides/slide29.xml" />
  <Relationship Id="rId1" Type="http://schemas.openxmlformats.org/officeDocument/2006/relationships/notesMaster" Target="../notesMasters/notesMaster1.xml" />
</Relationships>
</file>

<file path=ppt/notesSlides/_rels/notesSlide3.xml.rels>&#65279;<?xml version="1.0" encoding="UTF-8" standalone="yes"?>
<Relationships xmlns="http://schemas.openxmlformats.org/package/2006/relationships">
  <Relationship Id="rId2" Type="http://schemas.openxmlformats.org/officeDocument/2006/relationships/slide" Target="../slides/slide3.xml" />
  <Relationship Id="rId1" Type="http://schemas.openxmlformats.org/officeDocument/2006/relationships/notesMaster" Target="../notesMasters/notesMaster1.xml" />
</Relationships>
</file>

<file path=ppt/notesSlides/_rels/notesSlide30.xml.rels>&#65279;<?xml version="1.0" encoding="UTF-8" standalone="yes"?>
<Relationships xmlns="http://schemas.openxmlformats.org/package/2006/relationships">
  <Relationship Id="rId2" Type="http://schemas.openxmlformats.org/officeDocument/2006/relationships/slide" Target="../slides/slide30.xml" />
  <Relationship Id="rId1" Type="http://schemas.openxmlformats.org/officeDocument/2006/relationships/notesMaster" Target="../notesMasters/notesMaster1.xml" />
</Relationships>
</file>

<file path=ppt/notesSlides/_rels/notesSlide31.xml.rels>&#65279;<?xml version="1.0" encoding="UTF-8" standalone="yes"?>
<Relationships xmlns="http://schemas.openxmlformats.org/package/2006/relationships">
  <Relationship Id="rId2" Type="http://schemas.openxmlformats.org/officeDocument/2006/relationships/slide" Target="../slides/slide31.xml" />
  <Relationship Id="rId1" Type="http://schemas.openxmlformats.org/officeDocument/2006/relationships/notesMaster" Target="../notesMasters/notesMaster1.xml" />
</Relationships>
</file>

<file path=ppt/notesSlides/_rels/notesSlide32.xml.rels>&#65279;<?xml version="1.0" encoding="UTF-8" standalone="yes"?>
<Relationships xmlns="http://schemas.openxmlformats.org/package/2006/relationships">
  <Relationship Id="rId2" Type="http://schemas.openxmlformats.org/officeDocument/2006/relationships/slide" Target="../slides/slide32.xml" />
  <Relationship Id="rId1" Type="http://schemas.openxmlformats.org/officeDocument/2006/relationships/notesMaster" Target="../notesMasters/notesMaster1.xml" />
</Relationships>
</file>

<file path=ppt/notesSlides/_rels/notesSlide33.xml.rels>&#65279;<?xml version="1.0" encoding="UTF-8" standalone="yes"?>
<Relationships xmlns="http://schemas.openxmlformats.org/package/2006/relationships">
  <Relationship Id="rId2" Type="http://schemas.openxmlformats.org/officeDocument/2006/relationships/slide" Target="../slides/slide33.xml" />
  <Relationship Id="rId1" Type="http://schemas.openxmlformats.org/officeDocument/2006/relationships/notesMaster" Target="../notesMasters/notesMaster1.xml" />
</Relationships>
</file>

<file path=ppt/notesSlides/_rels/notesSlide34.xml.rels>&#65279;<?xml version="1.0" encoding="UTF-8" standalone="yes"?>
<Relationships xmlns="http://schemas.openxmlformats.org/package/2006/relationships">
  <Relationship Id="rId2" Type="http://schemas.openxmlformats.org/officeDocument/2006/relationships/slide" Target="../slides/slide34.xml" />
  <Relationship Id="rId1" Type="http://schemas.openxmlformats.org/officeDocument/2006/relationships/notesMaster" Target="../notesMasters/notesMaster1.xml" />
</Relationships>
</file>

<file path=ppt/notesSlides/_rels/notesSlide35.xml.rels>&#65279;<?xml version="1.0" encoding="UTF-8" standalone="yes"?>
<Relationships xmlns="http://schemas.openxmlformats.org/package/2006/relationships">
  <Relationship Id="rId2" Type="http://schemas.openxmlformats.org/officeDocument/2006/relationships/slide" Target="../slides/slide35.xml" />
  <Relationship Id="rId1" Type="http://schemas.openxmlformats.org/officeDocument/2006/relationships/notesMaster" Target="../notesMasters/notesMaster1.xml" />
</Relationships>
</file>

<file path=ppt/notesSlides/_rels/notesSlide4.xml.rels>&#65279;<?xml version="1.0" encoding="UTF-8" standalone="yes"?>
<Relationships xmlns="http://schemas.openxmlformats.org/package/2006/relationships">
  <Relationship Id="rId2" Type="http://schemas.openxmlformats.org/officeDocument/2006/relationships/slide" Target="../slides/slide4.xml" />
  <Relationship Id="rId1" Type="http://schemas.openxmlformats.org/officeDocument/2006/relationships/notesMaster" Target="../notesMasters/notesMaster1.xml" />
</Relationships>
</file>

<file path=ppt/notesSlides/_rels/notesSlide5.xml.rels>&#65279;<?xml version="1.0" encoding="UTF-8" standalone="yes"?>
<Relationships xmlns="http://schemas.openxmlformats.org/package/2006/relationships">
  <Relationship Id="rId2" Type="http://schemas.openxmlformats.org/officeDocument/2006/relationships/slide" Target="../slides/slide5.xml" />
  <Relationship Id="rId1" Type="http://schemas.openxmlformats.org/officeDocument/2006/relationships/notesMaster" Target="../notesMasters/notesMaster1.xml" />
</Relationships>
</file>

<file path=ppt/notesSlides/_rels/notesSlide6.xml.rels>&#65279;<?xml version="1.0" encoding="UTF-8" standalone="yes"?>
<Relationships xmlns="http://schemas.openxmlformats.org/package/2006/relationships">
  <Relationship Id="rId2" Type="http://schemas.openxmlformats.org/officeDocument/2006/relationships/slide" Target="../slides/slide6.xml" />
  <Relationship Id="rId1" Type="http://schemas.openxmlformats.org/officeDocument/2006/relationships/notesMaster" Target="../notesMasters/notesMaster1.xml" />
</Relationships>
</file>

<file path=ppt/notesSlides/_rels/notesSlide7.xml.rels>&#65279;<?xml version="1.0" encoding="UTF-8" standalone="yes"?>
<Relationships xmlns="http://schemas.openxmlformats.org/package/2006/relationships">
  <Relationship Id="rId2" Type="http://schemas.openxmlformats.org/officeDocument/2006/relationships/slide" Target="../slides/slide7.xml" />
  <Relationship Id="rId1" Type="http://schemas.openxmlformats.org/officeDocument/2006/relationships/notesMaster" Target="../notesMasters/notesMaster1.xml" />
</Relationships>
</file>

<file path=ppt/notesSlides/_rels/notesSlide8.xml.rels>&#65279;<?xml version="1.0" encoding="UTF-8" standalone="yes"?>
<Relationships xmlns="http://schemas.openxmlformats.org/package/2006/relationships">
  <Relationship Id="rId2" Type="http://schemas.openxmlformats.org/officeDocument/2006/relationships/slide" Target="../slides/slide8.xml" />
  <Relationship Id="rId1" Type="http://schemas.openxmlformats.org/officeDocument/2006/relationships/notesMaster" Target="../notesMasters/notesMaster1.xml" />
</Relationships>
</file>

<file path=ppt/notesSlides/_rels/notesSlide9.xml.rels>&#65279;<?xml version="1.0" encoding="UTF-8" standalone="yes"?>
<Relationships xmlns="http://schemas.openxmlformats.org/package/2006/relationships">
  <Relationship Id="rId2" Type="http://schemas.openxmlformats.org/officeDocument/2006/relationships/slide" Target="../slides/slide9.xml" />
  <Relationship Id="rId1" Type="http://schemas.openxmlformats.org/officeDocument/2006/relationships/notesMaster" Target="../notesMasters/notesMaster1.xml" />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81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en-US" altLang="en-US"/>
          </a:p>
        </p:txBody>
      </p:sp>
    </p:spTree>
    <p:extLst>
      <p:ext uri="{BB962C8B-B14F-4D97-AF65-F5344CB8AC3E}">
        <p14:creationId xmlns:p14="http://schemas.microsoft.com/office/powerpoint/2010/main" val="33109941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563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endParaRPr lang="en-US" smtClean="0"/>
          </a:p>
        </p:txBody>
      </p:sp>
    </p:spTree>
    <p:extLst>
      <p:ext uri="{BB962C8B-B14F-4D97-AF65-F5344CB8AC3E}">
        <p14:creationId xmlns:p14="http://schemas.microsoft.com/office/powerpoint/2010/main" val="37576520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xfrm>
            <a:off x="1427163" y="1154113"/>
            <a:ext cx="4156075" cy="31162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184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en-US" altLang="en-US"/>
          </a:p>
        </p:txBody>
      </p:sp>
    </p:spTree>
    <p:extLst>
      <p:ext uri="{BB962C8B-B14F-4D97-AF65-F5344CB8AC3E}">
        <p14:creationId xmlns:p14="http://schemas.microsoft.com/office/powerpoint/2010/main" val="40079981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563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endParaRPr lang="en-US" smtClean="0"/>
          </a:p>
        </p:txBody>
      </p:sp>
    </p:spTree>
    <p:extLst>
      <p:ext uri="{BB962C8B-B14F-4D97-AF65-F5344CB8AC3E}">
        <p14:creationId xmlns:p14="http://schemas.microsoft.com/office/powerpoint/2010/main" val="19295722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xfrm>
            <a:off x="1427163" y="1154113"/>
            <a:ext cx="4156075" cy="31162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184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en-US" altLang="en-US"/>
          </a:p>
        </p:txBody>
      </p:sp>
    </p:spTree>
    <p:extLst>
      <p:ext uri="{BB962C8B-B14F-4D97-AF65-F5344CB8AC3E}">
        <p14:creationId xmlns:p14="http://schemas.microsoft.com/office/powerpoint/2010/main" val="27580955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xfrm>
            <a:off x="1427163" y="1154113"/>
            <a:ext cx="4156075" cy="31162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163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en-US" altLang="en-US"/>
          </a:p>
        </p:txBody>
      </p:sp>
    </p:spTree>
    <p:extLst>
      <p:ext uri="{BB962C8B-B14F-4D97-AF65-F5344CB8AC3E}">
        <p14:creationId xmlns:p14="http://schemas.microsoft.com/office/powerpoint/2010/main" val="22074716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xfrm>
            <a:off x="1427163" y="1154113"/>
            <a:ext cx="4156075" cy="31162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245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en-US" altLang="en-US"/>
          </a:p>
        </p:txBody>
      </p:sp>
    </p:spTree>
    <p:extLst>
      <p:ext uri="{BB962C8B-B14F-4D97-AF65-F5344CB8AC3E}">
        <p14:creationId xmlns:p14="http://schemas.microsoft.com/office/powerpoint/2010/main" val="17739155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xfrm>
            <a:off x="1427163" y="1154113"/>
            <a:ext cx="4156075" cy="31162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245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en-US" altLang="en-US"/>
          </a:p>
        </p:txBody>
      </p:sp>
    </p:spTree>
    <p:extLst>
      <p:ext uri="{BB962C8B-B14F-4D97-AF65-F5344CB8AC3E}">
        <p14:creationId xmlns:p14="http://schemas.microsoft.com/office/powerpoint/2010/main" val="4311029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endParaRPr lang="en-US"/>
          </a:p>
        </p:txBody>
      </p:sp>
    </p:spTree>
    <p:extLst>
      <p:ext uri="{BB962C8B-B14F-4D97-AF65-F5344CB8AC3E}">
        <p14:creationId xmlns:p14="http://schemas.microsoft.com/office/powerpoint/2010/main" val="17140899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endParaRPr lang="en-US"/>
          </a:p>
        </p:txBody>
      </p:sp>
    </p:spTree>
    <p:extLst>
      <p:ext uri="{BB962C8B-B14F-4D97-AF65-F5344CB8AC3E}">
        <p14:creationId xmlns:p14="http://schemas.microsoft.com/office/powerpoint/2010/main" val="36825221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xfrm>
            <a:off x="1427163" y="1154113"/>
            <a:ext cx="4156075" cy="31162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389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en-US" altLang="en-US"/>
          </a:p>
        </p:txBody>
      </p:sp>
    </p:spTree>
    <p:extLst>
      <p:ext uri="{BB962C8B-B14F-4D97-AF65-F5344CB8AC3E}">
        <p14:creationId xmlns:p14="http://schemas.microsoft.com/office/powerpoint/2010/main" val="2327777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endParaRPr lang="en-US" dirty="0"/>
          </a:p>
        </p:txBody>
      </p:sp>
      <p:sp>
        <p:nvSpPr>
          <p:cNvPr id="5" name="Date Placeholder 4"/>
          <p:cNvSpPr>
            <a:spLocks noGrp="1"/>
          </p:cNvSpPr>
          <p:nvPr>
            <p:ph type="dt" idx="11"/>
          </p:nvPr>
        </p:nvSpPr>
        <p:spPr/>
        <p:txBody>
          <a:bodyPr/>
          <a:lstStyle/>
          <a:p>
            <a:pPr>
              <a:defRPr/>
            </a:pPr>
            <a:endParaRPr lang="en-US" dirty="0"/>
          </a:p>
        </p:txBody>
      </p:sp>
    </p:spTree>
    <p:extLst>
      <p:ext uri="{BB962C8B-B14F-4D97-AF65-F5344CB8AC3E}">
        <p14:creationId xmlns:p14="http://schemas.microsoft.com/office/powerpoint/2010/main" val="28056805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xfrm>
            <a:off x="1427163" y="1154113"/>
            <a:ext cx="4156075" cy="31162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430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en-US" altLang="en-US"/>
          </a:p>
        </p:txBody>
      </p:sp>
    </p:spTree>
    <p:extLst>
      <p:ext uri="{BB962C8B-B14F-4D97-AF65-F5344CB8AC3E}">
        <p14:creationId xmlns:p14="http://schemas.microsoft.com/office/powerpoint/2010/main" val="32165340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xfrm>
            <a:off x="1427163" y="1154113"/>
            <a:ext cx="4156075" cy="31162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389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en-US" altLang="en-US"/>
          </a:p>
        </p:txBody>
      </p:sp>
    </p:spTree>
    <p:extLst>
      <p:ext uri="{BB962C8B-B14F-4D97-AF65-F5344CB8AC3E}">
        <p14:creationId xmlns:p14="http://schemas.microsoft.com/office/powerpoint/2010/main" val="12181300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xfrm>
            <a:off x="1427163" y="1154113"/>
            <a:ext cx="4156075" cy="31162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389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en-US" altLang="en-US"/>
          </a:p>
        </p:txBody>
      </p:sp>
    </p:spTree>
    <p:extLst>
      <p:ext uri="{BB962C8B-B14F-4D97-AF65-F5344CB8AC3E}">
        <p14:creationId xmlns:p14="http://schemas.microsoft.com/office/powerpoint/2010/main" val="35589573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xfrm>
            <a:off x="1427163" y="1154113"/>
            <a:ext cx="4156075" cy="31162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389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en-US" altLang="en-US"/>
          </a:p>
        </p:txBody>
      </p:sp>
    </p:spTree>
    <p:extLst>
      <p:ext uri="{BB962C8B-B14F-4D97-AF65-F5344CB8AC3E}">
        <p14:creationId xmlns:p14="http://schemas.microsoft.com/office/powerpoint/2010/main" val="39955415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xfrm>
            <a:off x="1427163" y="1154113"/>
            <a:ext cx="4156075" cy="31162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389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en-US" altLang="en-US"/>
          </a:p>
        </p:txBody>
      </p:sp>
    </p:spTree>
    <p:extLst>
      <p:ext uri="{BB962C8B-B14F-4D97-AF65-F5344CB8AC3E}">
        <p14:creationId xmlns:p14="http://schemas.microsoft.com/office/powerpoint/2010/main" val="23962235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xfrm>
            <a:off x="1427163" y="1154113"/>
            <a:ext cx="4156075" cy="31162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389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en-US" altLang="en-US"/>
          </a:p>
        </p:txBody>
      </p:sp>
    </p:spTree>
    <p:extLst>
      <p:ext uri="{BB962C8B-B14F-4D97-AF65-F5344CB8AC3E}">
        <p14:creationId xmlns:p14="http://schemas.microsoft.com/office/powerpoint/2010/main" val="9165309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91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endParaRPr lang="en-US" smtClean="0"/>
          </a:p>
        </p:txBody>
      </p:sp>
    </p:spTree>
    <p:extLst>
      <p:ext uri="{BB962C8B-B14F-4D97-AF65-F5344CB8AC3E}">
        <p14:creationId xmlns:p14="http://schemas.microsoft.com/office/powerpoint/2010/main" val="3877440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501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endParaRPr lang="en-US" smtClean="0"/>
          </a:p>
        </p:txBody>
      </p:sp>
    </p:spTree>
    <p:extLst>
      <p:ext uri="{BB962C8B-B14F-4D97-AF65-F5344CB8AC3E}">
        <p14:creationId xmlns:p14="http://schemas.microsoft.com/office/powerpoint/2010/main" val="18459620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501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endParaRPr lang="en-US" smtClean="0"/>
          </a:p>
        </p:txBody>
      </p:sp>
    </p:spTree>
    <p:extLst>
      <p:ext uri="{BB962C8B-B14F-4D97-AF65-F5344CB8AC3E}">
        <p14:creationId xmlns:p14="http://schemas.microsoft.com/office/powerpoint/2010/main" val="40597571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501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endParaRPr lang="en-US" smtClean="0"/>
          </a:p>
        </p:txBody>
      </p:sp>
    </p:spTree>
    <p:extLst>
      <p:ext uri="{BB962C8B-B14F-4D97-AF65-F5344CB8AC3E}">
        <p14:creationId xmlns:p14="http://schemas.microsoft.com/office/powerpoint/2010/main" val="3705440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p:cNvSpPr>
          <p:nvPr>
            <p:ph type="sldImg"/>
          </p:nvPr>
        </p:nvSpPr>
        <p:spPr bwMode="auto">
          <a:xfrm>
            <a:off x="1427163" y="1154113"/>
            <a:ext cx="4156075" cy="31162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143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en-US" altLang="en-US"/>
          </a:p>
        </p:txBody>
      </p:sp>
    </p:spTree>
    <p:extLst>
      <p:ext uri="{BB962C8B-B14F-4D97-AF65-F5344CB8AC3E}">
        <p14:creationId xmlns:p14="http://schemas.microsoft.com/office/powerpoint/2010/main" val="12522435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501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endParaRPr lang="en-US" smtClean="0"/>
          </a:p>
        </p:txBody>
      </p:sp>
    </p:spTree>
    <p:extLst>
      <p:ext uri="{BB962C8B-B14F-4D97-AF65-F5344CB8AC3E}">
        <p14:creationId xmlns:p14="http://schemas.microsoft.com/office/powerpoint/2010/main" val="22413448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501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endParaRPr lang="en-US" smtClean="0"/>
          </a:p>
        </p:txBody>
      </p:sp>
    </p:spTree>
    <p:extLst>
      <p:ext uri="{BB962C8B-B14F-4D97-AF65-F5344CB8AC3E}">
        <p14:creationId xmlns:p14="http://schemas.microsoft.com/office/powerpoint/2010/main" val="33781813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501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endParaRPr lang="en-US" smtClean="0"/>
          </a:p>
        </p:txBody>
      </p:sp>
    </p:spTree>
    <p:extLst>
      <p:ext uri="{BB962C8B-B14F-4D97-AF65-F5344CB8AC3E}">
        <p14:creationId xmlns:p14="http://schemas.microsoft.com/office/powerpoint/2010/main" val="5088121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endParaRPr lang="en-US" dirty="0"/>
          </a:p>
        </p:txBody>
      </p:sp>
    </p:spTree>
    <p:extLst>
      <p:ext uri="{BB962C8B-B14F-4D97-AF65-F5344CB8AC3E}">
        <p14:creationId xmlns:p14="http://schemas.microsoft.com/office/powerpoint/2010/main" val="26336913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endParaRPr lang="en-US" dirty="0"/>
          </a:p>
        </p:txBody>
      </p:sp>
      <p:sp>
        <p:nvSpPr>
          <p:cNvPr id="5" name="Date Placeholder 4"/>
          <p:cNvSpPr>
            <a:spLocks noGrp="1"/>
          </p:cNvSpPr>
          <p:nvPr>
            <p:ph type="dt" idx="11"/>
          </p:nvPr>
        </p:nvSpPr>
        <p:spPr/>
        <p:txBody>
          <a:bodyPr/>
          <a:lstStyle/>
          <a:p>
            <a:pPr>
              <a:defRPr/>
            </a:pPr>
            <a:endParaRPr lang="en-US" dirty="0"/>
          </a:p>
        </p:txBody>
      </p:sp>
    </p:spTree>
    <p:extLst>
      <p:ext uri="{BB962C8B-B14F-4D97-AF65-F5344CB8AC3E}">
        <p14:creationId xmlns:p14="http://schemas.microsoft.com/office/powerpoint/2010/main" val="12354025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81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en-US" altLang="en-US"/>
          </a:p>
        </p:txBody>
      </p:sp>
    </p:spTree>
    <p:extLst>
      <p:ext uri="{BB962C8B-B14F-4D97-AF65-F5344CB8AC3E}">
        <p14:creationId xmlns:p14="http://schemas.microsoft.com/office/powerpoint/2010/main" val="17269365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xfrm>
            <a:off x="1427163" y="1154113"/>
            <a:ext cx="4156075" cy="31162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184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en-US" altLang="en-US"/>
          </a:p>
        </p:txBody>
      </p:sp>
    </p:spTree>
    <p:extLst>
      <p:ext uri="{BB962C8B-B14F-4D97-AF65-F5344CB8AC3E}">
        <p14:creationId xmlns:p14="http://schemas.microsoft.com/office/powerpoint/2010/main" val="630232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xfrm>
            <a:off x="1427163" y="1154113"/>
            <a:ext cx="4156075" cy="31162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184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en-US" altLang="en-US"/>
          </a:p>
        </p:txBody>
      </p:sp>
    </p:spTree>
    <p:extLst>
      <p:ext uri="{BB962C8B-B14F-4D97-AF65-F5344CB8AC3E}">
        <p14:creationId xmlns:p14="http://schemas.microsoft.com/office/powerpoint/2010/main" val="919521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xfrm>
            <a:off x="1427163" y="1154113"/>
            <a:ext cx="4156075" cy="31162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184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en-US" altLang="en-US"/>
          </a:p>
        </p:txBody>
      </p:sp>
    </p:spTree>
    <p:extLst>
      <p:ext uri="{BB962C8B-B14F-4D97-AF65-F5344CB8AC3E}">
        <p14:creationId xmlns:p14="http://schemas.microsoft.com/office/powerpoint/2010/main" val="9174468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endParaRPr lang="en-US"/>
          </a:p>
        </p:txBody>
      </p:sp>
    </p:spTree>
    <p:extLst>
      <p:ext uri="{BB962C8B-B14F-4D97-AF65-F5344CB8AC3E}">
        <p14:creationId xmlns:p14="http://schemas.microsoft.com/office/powerpoint/2010/main" val="39478731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81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endParaRPr lang="en-US" smtClean="0">
              <a:latin typeface="Arial" pitchFamily="34" charset="0"/>
            </a:endParaRPr>
          </a:p>
        </p:txBody>
      </p:sp>
    </p:spTree>
    <p:extLst>
      <p:ext uri="{BB962C8B-B14F-4D97-AF65-F5344CB8AC3E}">
        <p14:creationId xmlns:p14="http://schemas.microsoft.com/office/powerpoint/2010/main" val="22076848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81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endParaRPr lang="en-US" smtClean="0">
              <a:latin typeface="Arial" pitchFamily="34" charset="0"/>
            </a:endParaRPr>
          </a:p>
        </p:txBody>
      </p:sp>
    </p:spTree>
    <p:extLst>
      <p:ext uri="{BB962C8B-B14F-4D97-AF65-F5344CB8AC3E}">
        <p14:creationId xmlns:p14="http://schemas.microsoft.com/office/powerpoint/2010/main" val="1744213108"/>
      </p:ext>
    </p:extLst>
  </p:cSld>
  <p:clrMapOvr>
    <a:masterClrMapping/>
  </p:clrMapOvr>
</p:notes>
</file>

<file path=ppt/slideLayouts/_rels/slideLayout1.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2.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3.xml.rels>&#65279;<?xml version="1.0" encoding="UTF-8" standalone="yes"?>
<Relationships xmlns="http://schemas.openxmlformats.org/package/2006/relationships">
  <Relationship Id="rId1" Type="http://schemas.openxmlformats.org/officeDocument/2006/relationships/slideMaster" Target="../slideMasters/slideMaster2.xml" />
</Relationships>
</file>

<file path=ppt/slideLayouts/_rels/slideLayout4.xml.rels>&#65279;<?xml version="1.0" encoding="UTF-8" standalone="yes"?>
<Relationships xmlns="http://schemas.openxmlformats.org/package/2006/relationships">
  <Relationship Id="rId1" Type="http://schemas.openxmlformats.org/officeDocument/2006/relationships/slideMaster" Target="../slideMasters/slideMaster2.xml" />
</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628650" y="1066800"/>
            <a:ext cx="7886700" cy="76200"/>
          </a:xfrm>
          <a:prstGeom prst="rect">
            <a:avLst/>
          </a:prstGeom>
          <a:solidFill>
            <a:schemeClr val="accent5">
              <a:lumMod val="5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baseline="0">
                <a:solidFill>
                  <a:schemeClr val="accent5">
                    <a:lumMod val="50000"/>
                  </a:schemeClr>
                </a:solidFill>
              </a:defRPr>
            </a:lvl1pPr>
            <a:lvl2pPr>
              <a:defRPr baseline="0">
                <a:solidFill>
                  <a:srgbClr val="203864"/>
                </a:solidFill>
              </a:defRPr>
            </a:lvl2pPr>
            <a:lvl3pPr>
              <a:defRPr baseline="0">
                <a:solidFill>
                  <a:srgbClr val="203864"/>
                </a:solidFill>
              </a:defRPr>
            </a:lvl3pPr>
          </a:lstStyle>
          <a:p>
            <a:pPr lvl="0"/>
            <a:endParaRPr lang="en-US" dirty="0" smtClean="0"/>
          </a:p>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19737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itle 1"/>
          <p:cNvSpPr>
            <a:spLocks noGrp="1"/>
          </p:cNvSpPr>
          <p:nvPr>
            <p:ph type="title"/>
          </p:nvPr>
        </p:nvSpPr>
        <p:spPr>
          <a:xfrm>
            <a:off x="628650" y="2"/>
            <a:ext cx="7886700" cy="990599"/>
          </a:xfrm>
        </p:spPr>
        <p:txBody>
          <a:bodyPr/>
          <a:lstStyle/>
          <a:p>
            <a:r>
              <a:rPr lang="en-US" dirty="0" smtClean="0"/>
              <a:t>Click to edit Master title style</a:t>
            </a:r>
            <a:endParaRPr lang="en-US" dirty="0"/>
          </a:p>
        </p:txBody>
      </p:sp>
      <p:sp>
        <p:nvSpPr>
          <p:cNvPr id="8" name="Content Placeholder 2"/>
          <p:cNvSpPr>
            <a:spLocks noGrp="1"/>
          </p:cNvSpPr>
          <p:nvPr>
            <p:ph idx="1"/>
          </p:nvPr>
        </p:nvSpPr>
        <p:spPr>
          <a:xfrm>
            <a:off x="628650" y="1308101"/>
            <a:ext cx="7886700" cy="48688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20122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328347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itle 1"/>
          <p:cNvSpPr>
            <a:spLocks noGrp="1"/>
          </p:cNvSpPr>
          <p:nvPr>
            <p:ph type="title"/>
          </p:nvPr>
        </p:nvSpPr>
        <p:spPr>
          <a:xfrm>
            <a:off x="628650" y="2"/>
            <a:ext cx="7886700" cy="990599"/>
          </a:xfrm>
        </p:spPr>
        <p:txBody>
          <a:bodyPr/>
          <a:lstStyle/>
          <a:p>
            <a:r>
              <a:rPr lang="en-US" dirty="0" smtClean="0"/>
              <a:t>Click to edit Master title style</a:t>
            </a:r>
            <a:endParaRPr lang="en-US" dirty="0"/>
          </a:p>
        </p:txBody>
      </p:sp>
      <p:sp>
        <p:nvSpPr>
          <p:cNvPr id="8" name="Content Placeholder 2"/>
          <p:cNvSpPr>
            <a:spLocks noGrp="1"/>
          </p:cNvSpPr>
          <p:nvPr>
            <p:ph idx="1"/>
          </p:nvPr>
        </p:nvSpPr>
        <p:spPr>
          <a:xfrm>
            <a:off x="628650" y="1308101"/>
            <a:ext cx="7886700" cy="48688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15664369"/>
      </p:ext>
    </p:extLst>
  </p:cSld>
  <p:clrMapOvr>
    <a:masterClrMapping/>
  </p:clrMapOvr>
</p:sldLayout>
</file>

<file path=ppt/slideMasters/_rels/slideMaster1.xml.rels>&#65279;<?xml version="1.0" encoding="UTF-8" standalone="yes"?>
<Relationships xmlns="http://schemas.openxmlformats.org/package/2006/relationships">
  <Relationship Id="rId3" Type="http://schemas.openxmlformats.org/officeDocument/2006/relationships/theme" Target="../theme/theme1.xml" />
  <Relationship Id="rId2" Type="http://schemas.openxmlformats.org/officeDocument/2006/relationships/slideLayout" Target="../slideLayouts/slideLayout2.xml" />
  <Relationship Id="rId1" Type="http://schemas.openxmlformats.org/officeDocument/2006/relationships/slideLayout" Target="../slideLayouts/slideLayout1.xml" />
  <Relationship Id="rId6" Type="http://schemas.openxmlformats.org/officeDocument/2006/relationships/image" Target="../media/image3.png" />
  <Relationship Id="rId5" Type="http://schemas.openxmlformats.org/officeDocument/2006/relationships/image" Target="../media/image2.png" />
  <Relationship Id="rId4" Type="http://schemas.openxmlformats.org/officeDocument/2006/relationships/image" Target="../media/image1.png" />
</Relationships>
</file>

<file path=ppt/slideMasters/_rels/slideMaster2.xml.rels>&#65279;<?xml version="1.0" encoding="UTF-8" standalone="yes"?>
<Relationships xmlns="http://schemas.openxmlformats.org/package/2006/relationships">
  <Relationship Id="rId3" Type="http://schemas.openxmlformats.org/officeDocument/2006/relationships/theme" Target="../theme/theme2.xml" />
  <Relationship Id="rId2" Type="http://schemas.openxmlformats.org/officeDocument/2006/relationships/slideLayout" Target="../slideLayouts/slideLayout4.xml" />
  <Relationship Id="rId1" Type="http://schemas.openxmlformats.org/officeDocument/2006/relationships/slideLayout" Target="../slideLayouts/slideLayout3.xml" />
  <Relationship Id="rId5" Type="http://schemas.openxmlformats.org/officeDocument/2006/relationships/image" Target="../media/image3.png" />
  <Relationship Id="rId4" Type="http://schemas.openxmlformats.org/officeDocument/2006/relationships/image" Target="../media/image1.png" />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628650" y="0"/>
            <a:ext cx="78867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Headline</a:t>
            </a:r>
          </a:p>
        </p:txBody>
      </p:sp>
      <p:sp>
        <p:nvSpPr>
          <p:cNvPr id="4099" name="Text Placeholder 2"/>
          <p:cNvSpPr>
            <a:spLocks noGrp="1"/>
          </p:cNvSpPr>
          <p:nvPr>
            <p:ph type="body" idx="1"/>
          </p:nvPr>
        </p:nvSpPr>
        <p:spPr bwMode="auto">
          <a:xfrm>
            <a:off x="628650" y="1308101"/>
            <a:ext cx="7886700"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endParaRPr lang="en-US" altLang="en-US" smtClean="0"/>
          </a:p>
          <a:p>
            <a:pPr lvl="1"/>
            <a:endParaRPr lang="en-US" altLang="en-US" smtClean="0"/>
          </a:p>
          <a:p>
            <a:pPr lvl="2"/>
            <a:endParaRPr lang="en-US" altLang="en-US" smtClean="0"/>
          </a:p>
          <a:p>
            <a:pPr lvl="3"/>
            <a:endParaRPr lang="en-US" altLang="en-US" smtClean="0"/>
          </a:p>
          <a:p>
            <a:pPr lvl="2"/>
            <a:r>
              <a:rPr lang="en-US" altLang="en-US" smtClean="0"/>
              <a:t>Third level</a:t>
            </a:r>
          </a:p>
          <a:p>
            <a:pPr lvl="3"/>
            <a:r>
              <a:rPr lang="en-US" altLang="en-US" smtClean="0"/>
              <a:t>Fourth level</a:t>
            </a:r>
          </a:p>
          <a:p>
            <a:pPr lvl="4"/>
            <a:r>
              <a:rPr lang="en-US" altLang="en-US" smtClean="0"/>
              <a:t>Fifth level</a:t>
            </a:r>
          </a:p>
        </p:txBody>
      </p:sp>
      <p:sp>
        <p:nvSpPr>
          <p:cNvPr id="7" name="Rectangle 6"/>
          <p:cNvSpPr/>
          <p:nvPr userDrawn="1"/>
        </p:nvSpPr>
        <p:spPr>
          <a:xfrm>
            <a:off x="0" y="6432550"/>
            <a:ext cx="9141619" cy="4254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4101" name="Picture 11"/>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22647" y="6537326"/>
            <a:ext cx="1885950"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12"/>
          <p:cNvPicPr>
            <a:picLocks noChangeAspect="1"/>
          </p:cNvPicPr>
          <p:nvPr userDrawn="1"/>
        </p:nvPicPr>
        <p:blipFill>
          <a:blip r:embed="rId5" cstate="print">
            <a:extLst>
              <a:ext uri="{28A0092B-C50C-407E-A947-70E740481C1C}">
                <a14:useLocalDpi xmlns:a14="http://schemas.microsoft.com/office/drawing/2010/main" val="0"/>
              </a:ext>
            </a:extLst>
          </a:blip>
          <a:srcRect l="15617" t="70464" r="24223" b="2051"/>
          <a:stretch>
            <a:fillRect/>
          </a:stretch>
        </p:blipFill>
        <p:spPr bwMode="auto">
          <a:xfrm>
            <a:off x="7022307" y="4800601"/>
            <a:ext cx="1493044"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13"/>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124700" y="6475414"/>
            <a:ext cx="185618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1420958"/>
      </p:ext>
    </p:extLst>
  </p:cSld>
  <p:clrMap bg1="lt1" tx1="dk1" bg2="lt2" tx2="dk2" accent1="accent1" accent2="accent2" accent3="accent3" accent4="accent4" accent5="accent5" accent6="accent6" hlink="hlink" folHlink="folHlink"/>
  <p:sldLayoutIdLst>
    <p:sldLayoutId id="2147483904" r:id="rId1"/>
    <p:sldLayoutId id="2147483905" r:id="rId2"/>
  </p:sldLayoutIdLst>
  <p:txStyles>
    <p:titleStyle>
      <a:lvl1pPr algn="l" rtl="0" eaLnBrk="0" fontAlgn="base" hangingPunct="0">
        <a:lnSpc>
          <a:spcPct val="90000"/>
        </a:lnSpc>
        <a:spcBef>
          <a:spcPct val="0"/>
        </a:spcBef>
        <a:spcAft>
          <a:spcPct val="0"/>
        </a:spcAft>
        <a:defRPr sz="2925" b="1" kern="1200">
          <a:solidFill>
            <a:srgbClr val="1F4E79"/>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925" b="1">
          <a:solidFill>
            <a:srgbClr val="1F4E79"/>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925" b="1">
          <a:solidFill>
            <a:srgbClr val="1F4E79"/>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925" b="1">
          <a:solidFill>
            <a:srgbClr val="1F4E79"/>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925" b="1">
          <a:solidFill>
            <a:srgbClr val="1F4E79"/>
          </a:solidFill>
          <a:latin typeface="Arial" panose="020B0604020202020204" pitchFamily="34" charset="0"/>
          <a:cs typeface="Arial" panose="020B0604020202020204" pitchFamily="34" charset="0"/>
        </a:defRPr>
      </a:lvl5pPr>
      <a:lvl6pPr marL="342900" algn="l" rtl="0" fontAlgn="base">
        <a:lnSpc>
          <a:spcPct val="90000"/>
        </a:lnSpc>
        <a:spcBef>
          <a:spcPct val="0"/>
        </a:spcBef>
        <a:spcAft>
          <a:spcPct val="0"/>
        </a:spcAft>
        <a:defRPr sz="2925" b="1">
          <a:solidFill>
            <a:srgbClr val="1F4E79"/>
          </a:solidFill>
          <a:latin typeface="Arial" panose="020B0604020202020204" pitchFamily="34" charset="0"/>
          <a:cs typeface="Arial" panose="020B0604020202020204" pitchFamily="34" charset="0"/>
        </a:defRPr>
      </a:lvl6pPr>
      <a:lvl7pPr marL="685800" algn="l" rtl="0" fontAlgn="base">
        <a:lnSpc>
          <a:spcPct val="90000"/>
        </a:lnSpc>
        <a:spcBef>
          <a:spcPct val="0"/>
        </a:spcBef>
        <a:spcAft>
          <a:spcPct val="0"/>
        </a:spcAft>
        <a:defRPr sz="2925" b="1">
          <a:solidFill>
            <a:srgbClr val="1F4E79"/>
          </a:solidFill>
          <a:latin typeface="Arial" panose="020B0604020202020204" pitchFamily="34" charset="0"/>
          <a:cs typeface="Arial" panose="020B0604020202020204" pitchFamily="34" charset="0"/>
        </a:defRPr>
      </a:lvl7pPr>
      <a:lvl8pPr marL="1028700" algn="l" rtl="0" fontAlgn="base">
        <a:lnSpc>
          <a:spcPct val="90000"/>
        </a:lnSpc>
        <a:spcBef>
          <a:spcPct val="0"/>
        </a:spcBef>
        <a:spcAft>
          <a:spcPct val="0"/>
        </a:spcAft>
        <a:defRPr sz="2925" b="1">
          <a:solidFill>
            <a:srgbClr val="1F4E79"/>
          </a:solidFill>
          <a:latin typeface="Arial" panose="020B0604020202020204" pitchFamily="34" charset="0"/>
          <a:cs typeface="Arial" panose="020B0604020202020204" pitchFamily="34" charset="0"/>
        </a:defRPr>
      </a:lvl8pPr>
      <a:lvl9pPr marL="1371600" algn="l" rtl="0" fontAlgn="base">
        <a:lnSpc>
          <a:spcPct val="90000"/>
        </a:lnSpc>
        <a:spcBef>
          <a:spcPct val="0"/>
        </a:spcBef>
        <a:spcAft>
          <a:spcPct val="0"/>
        </a:spcAft>
        <a:defRPr sz="2925" b="1">
          <a:solidFill>
            <a:srgbClr val="1F4E79"/>
          </a:solidFill>
          <a:latin typeface="Arial" panose="020B0604020202020204" pitchFamily="34" charset="0"/>
          <a:cs typeface="Arial" panose="020B0604020202020204" pitchFamily="34" charset="0"/>
        </a:defRPr>
      </a:lvl9pPr>
    </p:titleStyle>
    <p:bodyStyle>
      <a:lvl1pPr marL="171450" indent="-171450" algn="l" rtl="0" eaLnBrk="0" fontAlgn="base" hangingPunct="0">
        <a:lnSpc>
          <a:spcPct val="90000"/>
        </a:lnSpc>
        <a:spcBef>
          <a:spcPts val="750"/>
        </a:spcBef>
        <a:spcAft>
          <a:spcPct val="0"/>
        </a:spcAft>
        <a:buFont typeface="Arial" panose="020B0604020202020204" pitchFamily="34" charset="0"/>
        <a:buChar char="•"/>
        <a:defRPr sz="2100" kern="1200">
          <a:solidFill>
            <a:schemeClr val="bg1"/>
          </a:solidFill>
          <a:latin typeface="Arial" panose="020B0604020202020204" pitchFamily="34" charset="0"/>
          <a:ea typeface="+mn-ea"/>
          <a:cs typeface="Arial" panose="020B0604020202020204" pitchFamily="34" charset="0"/>
        </a:defRPr>
      </a:lvl1pPr>
      <a:lvl2pPr marL="514350" indent="-171450" algn="l" rtl="0" eaLnBrk="0" fontAlgn="base" hangingPunct="0">
        <a:lnSpc>
          <a:spcPct val="90000"/>
        </a:lnSpc>
        <a:spcBef>
          <a:spcPts val="375"/>
        </a:spcBef>
        <a:spcAft>
          <a:spcPct val="0"/>
        </a:spcAft>
        <a:buFont typeface="Arial" panose="020B0604020202020204" pitchFamily="34" charset="0"/>
        <a:buChar char="•"/>
        <a:defRPr sz="1800" kern="1200">
          <a:solidFill>
            <a:srgbClr val="1F4E79"/>
          </a:solidFill>
          <a:latin typeface="Arial" panose="020B0604020202020204" pitchFamily="34" charset="0"/>
          <a:ea typeface="+mn-ea"/>
          <a:cs typeface="Arial" panose="020B0604020202020204" pitchFamily="34" charset="0"/>
        </a:defRPr>
      </a:lvl2pPr>
      <a:lvl3pPr marL="857250" indent="-171450" algn="l" rtl="0" eaLnBrk="0" fontAlgn="base" hangingPunct="0">
        <a:lnSpc>
          <a:spcPct val="90000"/>
        </a:lnSpc>
        <a:spcBef>
          <a:spcPts val="375"/>
        </a:spcBef>
        <a:spcAft>
          <a:spcPct val="0"/>
        </a:spcAft>
        <a:buFont typeface="Arial" panose="020B0604020202020204" pitchFamily="34" charset="0"/>
        <a:buChar char="•"/>
        <a:defRPr sz="1500" kern="1200">
          <a:solidFill>
            <a:srgbClr val="1F4E79"/>
          </a:solidFill>
          <a:latin typeface="Arial" panose="020B0604020202020204" pitchFamily="34" charset="0"/>
          <a:ea typeface="+mn-ea"/>
          <a:cs typeface="Arial" panose="020B0604020202020204" pitchFamily="34" charset="0"/>
        </a:defRPr>
      </a:lvl3pPr>
      <a:lvl4pPr marL="12001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bg1"/>
          </a:solidFill>
          <a:latin typeface="Arial" panose="020B0604020202020204" pitchFamily="34" charset="0"/>
          <a:ea typeface="+mn-ea"/>
          <a:cs typeface="Arial" panose="020B0604020202020204" pitchFamily="34" charset="0"/>
        </a:defRPr>
      </a:lvl4pPr>
      <a:lvl5pPr marL="15430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bg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0"/>
            <a:ext cx="78867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Headline</a:t>
            </a:r>
          </a:p>
        </p:txBody>
      </p:sp>
      <p:sp>
        <p:nvSpPr>
          <p:cNvPr id="1027" name="Text Placeholder 2"/>
          <p:cNvSpPr>
            <a:spLocks noGrp="1"/>
          </p:cNvSpPr>
          <p:nvPr>
            <p:ph type="body" idx="1"/>
          </p:nvPr>
        </p:nvSpPr>
        <p:spPr bwMode="auto">
          <a:xfrm>
            <a:off x="628650" y="1308101"/>
            <a:ext cx="7886700"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1028" name="Picture 9"/>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71450" y="6416676"/>
            <a:ext cx="1885950"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10"/>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887766" y="6416675"/>
            <a:ext cx="1856184"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591173"/>
      </p:ext>
    </p:extLst>
  </p:cSld>
  <p:clrMap bg1="lt1" tx1="dk1" bg2="lt2" tx2="dk2" accent1="accent1" accent2="accent2" accent3="accent3" accent4="accent4" accent5="accent5" accent6="accent6" hlink="hlink" folHlink="folHlink"/>
  <p:sldLayoutIdLst>
    <p:sldLayoutId id="2147483907" r:id="rId1"/>
    <p:sldLayoutId id="2147483908" r:id="rId2"/>
  </p:sldLayoutIdLst>
  <p:txStyles>
    <p:titleStyle>
      <a:lvl1pPr algn="l" rtl="0" fontAlgn="base">
        <a:lnSpc>
          <a:spcPct val="90000"/>
        </a:lnSpc>
        <a:spcBef>
          <a:spcPct val="0"/>
        </a:spcBef>
        <a:spcAft>
          <a:spcPct val="0"/>
        </a:spcAft>
        <a:defRPr sz="2925" b="1" kern="1200">
          <a:solidFill>
            <a:srgbClr val="FFD966"/>
          </a:solidFill>
          <a:latin typeface="Arial" panose="020B0604020202020204" pitchFamily="34" charset="0"/>
          <a:ea typeface="+mj-ea"/>
          <a:cs typeface="Arial" panose="020B0604020202020204" pitchFamily="34" charset="0"/>
        </a:defRPr>
      </a:lvl1pPr>
      <a:lvl2pPr algn="l" rtl="0" fontAlgn="base">
        <a:lnSpc>
          <a:spcPct val="90000"/>
        </a:lnSpc>
        <a:spcBef>
          <a:spcPct val="0"/>
        </a:spcBef>
        <a:spcAft>
          <a:spcPct val="0"/>
        </a:spcAft>
        <a:defRPr sz="2925" b="1">
          <a:solidFill>
            <a:srgbClr val="FFD966"/>
          </a:solidFill>
          <a:latin typeface="Arial" panose="020B0604020202020204" pitchFamily="34" charset="0"/>
          <a:cs typeface="Arial" panose="020B0604020202020204" pitchFamily="34" charset="0"/>
        </a:defRPr>
      </a:lvl2pPr>
      <a:lvl3pPr algn="l" rtl="0" fontAlgn="base">
        <a:lnSpc>
          <a:spcPct val="90000"/>
        </a:lnSpc>
        <a:spcBef>
          <a:spcPct val="0"/>
        </a:spcBef>
        <a:spcAft>
          <a:spcPct val="0"/>
        </a:spcAft>
        <a:defRPr sz="2925" b="1">
          <a:solidFill>
            <a:srgbClr val="FFD966"/>
          </a:solidFill>
          <a:latin typeface="Arial" panose="020B0604020202020204" pitchFamily="34" charset="0"/>
          <a:cs typeface="Arial" panose="020B0604020202020204" pitchFamily="34" charset="0"/>
        </a:defRPr>
      </a:lvl3pPr>
      <a:lvl4pPr algn="l" rtl="0" fontAlgn="base">
        <a:lnSpc>
          <a:spcPct val="90000"/>
        </a:lnSpc>
        <a:spcBef>
          <a:spcPct val="0"/>
        </a:spcBef>
        <a:spcAft>
          <a:spcPct val="0"/>
        </a:spcAft>
        <a:defRPr sz="2925" b="1">
          <a:solidFill>
            <a:srgbClr val="FFD966"/>
          </a:solidFill>
          <a:latin typeface="Arial" panose="020B0604020202020204" pitchFamily="34" charset="0"/>
          <a:cs typeface="Arial" panose="020B0604020202020204" pitchFamily="34" charset="0"/>
        </a:defRPr>
      </a:lvl4pPr>
      <a:lvl5pPr algn="l" rtl="0" fontAlgn="base">
        <a:lnSpc>
          <a:spcPct val="90000"/>
        </a:lnSpc>
        <a:spcBef>
          <a:spcPct val="0"/>
        </a:spcBef>
        <a:spcAft>
          <a:spcPct val="0"/>
        </a:spcAft>
        <a:defRPr sz="2925" b="1">
          <a:solidFill>
            <a:srgbClr val="FFD966"/>
          </a:solidFill>
          <a:latin typeface="Arial" panose="020B0604020202020204" pitchFamily="34" charset="0"/>
          <a:cs typeface="Arial" panose="020B0604020202020204" pitchFamily="34" charset="0"/>
        </a:defRPr>
      </a:lvl5pPr>
      <a:lvl6pPr marL="342900" algn="l" rtl="0" fontAlgn="base">
        <a:lnSpc>
          <a:spcPct val="90000"/>
        </a:lnSpc>
        <a:spcBef>
          <a:spcPct val="0"/>
        </a:spcBef>
        <a:spcAft>
          <a:spcPct val="0"/>
        </a:spcAft>
        <a:defRPr sz="2925" b="1">
          <a:solidFill>
            <a:srgbClr val="FFD966"/>
          </a:solidFill>
          <a:latin typeface="Arial" panose="020B0604020202020204" pitchFamily="34" charset="0"/>
          <a:cs typeface="Arial" panose="020B0604020202020204" pitchFamily="34" charset="0"/>
        </a:defRPr>
      </a:lvl6pPr>
      <a:lvl7pPr marL="685800" algn="l" rtl="0" fontAlgn="base">
        <a:lnSpc>
          <a:spcPct val="90000"/>
        </a:lnSpc>
        <a:spcBef>
          <a:spcPct val="0"/>
        </a:spcBef>
        <a:spcAft>
          <a:spcPct val="0"/>
        </a:spcAft>
        <a:defRPr sz="2925" b="1">
          <a:solidFill>
            <a:srgbClr val="FFD966"/>
          </a:solidFill>
          <a:latin typeface="Arial" panose="020B0604020202020204" pitchFamily="34" charset="0"/>
          <a:cs typeface="Arial" panose="020B0604020202020204" pitchFamily="34" charset="0"/>
        </a:defRPr>
      </a:lvl7pPr>
      <a:lvl8pPr marL="1028700" algn="l" rtl="0" fontAlgn="base">
        <a:lnSpc>
          <a:spcPct val="90000"/>
        </a:lnSpc>
        <a:spcBef>
          <a:spcPct val="0"/>
        </a:spcBef>
        <a:spcAft>
          <a:spcPct val="0"/>
        </a:spcAft>
        <a:defRPr sz="2925" b="1">
          <a:solidFill>
            <a:srgbClr val="FFD966"/>
          </a:solidFill>
          <a:latin typeface="Arial" panose="020B0604020202020204" pitchFamily="34" charset="0"/>
          <a:cs typeface="Arial" panose="020B0604020202020204" pitchFamily="34" charset="0"/>
        </a:defRPr>
      </a:lvl8pPr>
      <a:lvl9pPr marL="1371600" algn="l" rtl="0" fontAlgn="base">
        <a:lnSpc>
          <a:spcPct val="90000"/>
        </a:lnSpc>
        <a:spcBef>
          <a:spcPct val="0"/>
        </a:spcBef>
        <a:spcAft>
          <a:spcPct val="0"/>
        </a:spcAft>
        <a:defRPr sz="2925" b="1">
          <a:solidFill>
            <a:srgbClr val="FFD966"/>
          </a:solidFill>
          <a:latin typeface="Arial" panose="020B0604020202020204" pitchFamily="34" charset="0"/>
          <a:cs typeface="Arial" panose="020B0604020202020204" pitchFamily="34" charset="0"/>
        </a:defRPr>
      </a:lvl9pPr>
    </p:titleStyle>
    <p:bodyStyle>
      <a:lvl1pPr marL="171450" indent="-171450" algn="l" rtl="0" fontAlgn="base">
        <a:lnSpc>
          <a:spcPct val="90000"/>
        </a:lnSpc>
        <a:spcBef>
          <a:spcPts val="750"/>
        </a:spcBef>
        <a:spcAft>
          <a:spcPct val="0"/>
        </a:spcAft>
        <a:buFont typeface="Arial" panose="020B0604020202020204" pitchFamily="34" charset="0"/>
        <a:buChar char="•"/>
        <a:defRPr sz="2100" kern="1200">
          <a:solidFill>
            <a:schemeClr val="bg1"/>
          </a:solidFill>
          <a:latin typeface="Arial" panose="020B0604020202020204" pitchFamily="34" charset="0"/>
          <a:ea typeface="+mn-ea"/>
          <a:cs typeface="Arial" panose="020B0604020202020204" pitchFamily="34" charset="0"/>
        </a:defRPr>
      </a:lvl1pPr>
      <a:lvl2pPr marL="514350" indent="-171450" algn="l" rtl="0" fontAlgn="base">
        <a:lnSpc>
          <a:spcPct val="90000"/>
        </a:lnSpc>
        <a:spcBef>
          <a:spcPts val="375"/>
        </a:spcBef>
        <a:spcAft>
          <a:spcPct val="0"/>
        </a:spcAft>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2pPr>
      <a:lvl3pPr marL="857250" indent="-171450" algn="l" rtl="0" fontAlgn="base">
        <a:lnSpc>
          <a:spcPct val="90000"/>
        </a:lnSpc>
        <a:spcBef>
          <a:spcPts val="375"/>
        </a:spcBef>
        <a:spcAft>
          <a:spcPct val="0"/>
        </a:spcAft>
        <a:buFont typeface="Arial" panose="020B0604020202020204" pitchFamily="34" charset="0"/>
        <a:buChar char="•"/>
        <a:defRPr sz="1500" kern="1200">
          <a:solidFill>
            <a:schemeClr val="bg1"/>
          </a:solidFill>
          <a:latin typeface="Arial" panose="020B0604020202020204" pitchFamily="34" charset="0"/>
          <a:ea typeface="+mn-ea"/>
          <a:cs typeface="Arial" panose="020B0604020202020204" pitchFamily="34" charset="0"/>
        </a:defRPr>
      </a:lvl3pPr>
      <a:lvl4pPr marL="1200150" indent="-171450" algn="l" rtl="0" fontAlgn="base">
        <a:lnSpc>
          <a:spcPct val="90000"/>
        </a:lnSpc>
        <a:spcBef>
          <a:spcPts val="375"/>
        </a:spcBef>
        <a:spcAft>
          <a:spcPct val="0"/>
        </a:spcAft>
        <a:buFont typeface="Arial" panose="020B0604020202020204" pitchFamily="34" charset="0"/>
        <a:buChar char="•"/>
        <a:defRPr kern="1200">
          <a:solidFill>
            <a:schemeClr val="bg1"/>
          </a:solidFill>
          <a:latin typeface="Arial" panose="020B0604020202020204" pitchFamily="34" charset="0"/>
          <a:ea typeface="+mn-ea"/>
          <a:cs typeface="Arial" panose="020B0604020202020204" pitchFamily="34" charset="0"/>
        </a:defRPr>
      </a:lvl4pPr>
      <a:lvl5pPr marL="1543050" indent="-171450" algn="l" rtl="0" fontAlgn="base">
        <a:lnSpc>
          <a:spcPct val="90000"/>
        </a:lnSpc>
        <a:spcBef>
          <a:spcPts val="375"/>
        </a:spcBef>
        <a:spcAft>
          <a:spcPct val="0"/>
        </a:spcAft>
        <a:buFont typeface="Arial" panose="020B0604020202020204" pitchFamily="34" charset="0"/>
        <a:buChar char="•"/>
        <a:defRPr kern="1200">
          <a:solidFill>
            <a:schemeClr val="bg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&#65279;<?xml version="1.0" encoding="UTF-8" standalone="yes"?>
<Relationships xmlns="http://schemas.openxmlformats.org/package/2006/relationships">
  <Relationship Id="rId3" Type="http://schemas.openxmlformats.org/officeDocument/2006/relationships/image" Target="../media/image4.jpeg" />
  <Relationship Id="rId2" Type="http://schemas.openxmlformats.org/officeDocument/2006/relationships/notesSlide" Target="../notesSlides/notesSlide1.xml" />
  <Relationship Id="rId1" Type="http://schemas.openxmlformats.org/officeDocument/2006/relationships/slideLayout" Target="../slideLayouts/slideLayout3.xml" />
  <Relationship Id="rId4" Type="http://schemas.openxmlformats.org/officeDocument/2006/relationships/image" Target="../media/image5.png" />
</Relationships>
</file>

<file path=ppt/slides/_rels/slide10.xml.rels>&#65279;<?xml version="1.0" encoding="UTF-8" standalone="yes"?>
<Relationships xmlns="http://schemas.openxmlformats.org/package/2006/relationships">
  <Relationship Id="rId2" Type="http://schemas.openxmlformats.org/officeDocument/2006/relationships/notesSlide" Target="../notesSlides/notesSlide10.xml" />
  <Relationship Id="rId1" Type="http://schemas.openxmlformats.org/officeDocument/2006/relationships/slideLayout" Target="../slideLayouts/slideLayout1.xml" />
</Relationships>
</file>

<file path=ppt/slides/_rels/slide11.xml.rels>&#65279;<?xml version="1.0" encoding="UTF-8" standalone="yes"?>
<Relationships xmlns="http://schemas.openxmlformats.org/package/2006/relationships">
  <Relationship Id="rId2" Type="http://schemas.openxmlformats.org/officeDocument/2006/relationships/notesSlide" Target="../notesSlides/notesSlide11.xml" />
  <Relationship Id="rId1" Type="http://schemas.openxmlformats.org/officeDocument/2006/relationships/slideLayout" Target="../slideLayouts/slideLayout1.xml" />
</Relationships>
</file>

<file path=ppt/slides/_rels/slide12.xml.rels>&#65279;<?xml version="1.0" encoding="UTF-8" standalone="yes"?>
<Relationships xmlns="http://schemas.openxmlformats.org/package/2006/relationships">
  <Relationship Id="rId2" Type="http://schemas.openxmlformats.org/officeDocument/2006/relationships/notesSlide" Target="../notesSlides/notesSlide12.xml" />
  <Relationship Id="rId1" Type="http://schemas.openxmlformats.org/officeDocument/2006/relationships/slideLayout" Target="../slideLayouts/slideLayout1.xml" />
</Relationships>
</file>

<file path=ppt/slides/_rels/slide13.xml.rels>&#65279;<?xml version="1.0" encoding="UTF-8" standalone="yes"?>
<Relationships xmlns="http://schemas.openxmlformats.org/package/2006/relationships">
  <Relationship Id="rId3" Type="http://schemas.openxmlformats.org/officeDocument/2006/relationships/image" Target="../media/image9.jpeg" />
  <Relationship Id="rId2" Type="http://schemas.openxmlformats.org/officeDocument/2006/relationships/notesSlide" Target="../notesSlides/notesSlide13.xml" />
  <Relationship Id="rId1" Type="http://schemas.openxmlformats.org/officeDocument/2006/relationships/slideLayout" Target="../slideLayouts/slideLayout1.xml" />
</Relationships>
</file>

<file path=ppt/slides/_rels/slide14.xml.rels>&#65279;<?xml version="1.0" encoding="UTF-8" standalone="yes"?>
<Relationships xmlns="http://schemas.openxmlformats.org/package/2006/relationships">
  <Relationship Id="rId3" Type="http://schemas.openxmlformats.org/officeDocument/2006/relationships/image" Target="../media/image10.png" />
  <Relationship Id="rId2" Type="http://schemas.openxmlformats.org/officeDocument/2006/relationships/notesSlide" Target="../notesSlides/notesSlide14.xml" />
  <Relationship Id="rId1" Type="http://schemas.openxmlformats.org/officeDocument/2006/relationships/slideLayout" Target="../slideLayouts/slideLayout1.xml" />
</Relationships>
</file>

<file path=ppt/slides/_rels/slide15.xml.rels>&#65279;<?xml version="1.0" encoding="UTF-8" standalone="yes"?>
<Relationships xmlns="http://schemas.openxmlformats.org/package/2006/relationships">
  <Relationship Id="rId3" Type="http://schemas.openxmlformats.org/officeDocument/2006/relationships/image" Target="../media/image11.jpg" />
  <Relationship Id="rId2" Type="http://schemas.openxmlformats.org/officeDocument/2006/relationships/notesSlide" Target="../notesSlides/notesSlide15.xml" />
  <Relationship Id="rId1" Type="http://schemas.openxmlformats.org/officeDocument/2006/relationships/slideLayout" Target="../slideLayouts/slideLayout1.xml" />
</Relationships>
</file>

<file path=ppt/slides/_rels/slide16.xml.rels>&#65279;<?xml version="1.0" encoding="UTF-8" standalone="yes"?>
<Relationships xmlns="http://schemas.openxmlformats.org/package/2006/relationships">
  <Relationship Id="rId2" Type="http://schemas.openxmlformats.org/officeDocument/2006/relationships/notesSlide" Target="../notesSlides/notesSlide16.xml" />
  <Relationship Id="rId1" Type="http://schemas.openxmlformats.org/officeDocument/2006/relationships/slideLayout" Target="../slideLayouts/slideLayout1.xml" />
</Relationships>
</file>

<file path=ppt/slides/_rels/slide17.xml.rels>&#65279;<?xml version="1.0" encoding="UTF-8" standalone="yes"?>
<Relationships xmlns="http://schemas.openxmlformats.org/package/2006/relationships">
  <Relationship Id="rId2" Type="http://schemas.openxmlformats.org/officeDocument/2006/relationships/notesSlide" Target="../notesSlides/notesSlide17.xml" />
  <Relationship Id="rId1" Type="http://schemas.openxmlformats.org/officeDocument/2006/relationships/slideLayout" Target="../slideLayouts/slideLayout1.xml" />
</Relationships>
</file>

<file path=ppt/slides/_rels/slide18.xml.rels>&#65279;<?xml version="1.0" encoding="UTF-8" standalone="yes"?>
<Relationships xmlns="http://schemas.openxmlformats.org/package/2006/relationships">
  <Relationship Id="rId2" Type="http://schemas.openxmlformats.org/officeDocument/2006/relationships/notesSlide" Target="../notesSlides/notesSlide18.xml" />
  <Relationship Id="rId1" Type="http://schemas.openxmlformats.org/officeDocument/2006/relationships/slideLayout" Target="../slideLayouts/slideLayout1.xml" />
</Relationships>
</file>

<file path=ppt/slides/_rels/slide19.xml.rels>&#65279;<?xml version="1.0" encoding="UTF-8" standalone="yes"?>
<Relationships xmlns="http://schemas.openxmlformats.org/package/2006/relationships">
  <Relationship Id="rId2" Type="http://schemas.openxmlformats.org/officeDocument/2006/relationships/notesSlide" Target="../notesSlides/notesSlide19.xml" />
  <Relationship Id="rId1" Type="http://schemas.openxmlformats.org/officeDocument/2006/relationships/slideLayout" Target="../slideLayouts/slideLayout1.xml" />
</Relationships>
</file>

<file path=ppt/slides/_rels/slide2.xml.rels>&#65279;<?xml version="1.0" encoding="UTF-8" standalone="yes"?>
<Relationships xmlns="http://schemas.openxmlformats.org/package/2006/relationships">
  <Relationship Id="rId3" Type="http://schemas.openxmlformats.org/officeDocument/2006/relationships/image" Target="../media/image6.jpeg" />
  <Relationship Id="rId2" Type="http://schemas.openxmlformats.org/officeDocument/2006/relationships/notesSlide" Target="../notesSlides/notesSlide2.xml" />
  <Relationship Id="rId1" Type="http://schemas.openxmlformats.org/officeDocument/2006/relationships/slideLayout" Target="../slideLayouts/slideLayout1.xml" />
</Relationships>
</file>

<file path=ppt/slides/_rels/slide20.xml.rels>&#65279;<?xml version="1.0" encoding="UTF-8" standalone="yes"?>
<Relationships xmlns="http://schemas.openxmlformats.org/package/2006/relationships">
  <Relationship Id="rId3" Type="http://schemas.openxmlformats.org/officeDocument/2006/relationships/image" Target="../media/image12.png" />
  <Relationship Id="rId2" Type="http://schemas.openxmlformats.org/officeDocument/2006/relationships/notesSlide" Target="../notesSlides/notesSlide20.xml" />
  <Relationship Id="rId1" Type="http://schemas.openxmlformats.org/officeDocument/2006/relationships/slideLayout" Target="../slideLayouts/slideLayout1.xml" />
</Relationships>
</file>

<file path=ppt/slides/_rels/slide21.xml.rels>&#65279;<?xml version="1.0" encoding="UTF-8" standalone="yes"?>
<Relationships xmlns="http://schemas.openxmlformats.org/package/2006/relationships">
  <Relationship Id="rId3" Type="http://schemas.openxmlformats.org/officeDocument/2006/relationships/image" Target="../media/image13.jpg" />
  <Relationship Id="rId2" Type="http://schemas.openxmlformats.org/officeDocument/2006/relationships/notesSlide" Target="../notesSlides/notesSlide21.xml" />
  <Relationship Id="rId1" Type="http://schemas.openxmlformats.org/officeDocument/2006/relationships/slideLayout" Target="../slideLayouts/slideLayout1.xml" />
</Relationships>
</file>

<file path=ppt/slides/_rels/slide22.xml.rels>&#65279;<?xml version="1.0" encoding="UTF-8" standalone="yes"?>
<Relationships xmlns="http://schemas.openxmlformats.org/package/2006/relationships">
  <Relationship Id="rId3" Type="http://schemas.openxmlformats.org/officeDocument/2006/relationships/image" Target="../media/image14.jpg" />
  <Relationship Id="rId2" Type="http://schemas.openxmlformats.org/officeDocument/2006/relationships/notesSlide" Target="../notesSlides/notesSlide22.xml" />
  <Relationship Id="rId1" Type="http://schemas.openxmlformats.org/officeDocument/2006/relationships/slideLayout" Target="../slideLayouts/slideLayout1.xml" />
</Relationships>
</file>

<file path=ppt/slides/_rels/slide23.xml.rels>&#65279;<?xml version="1.0" encoding="UTF-8" standalone="yes"?>
<Relationships xmlns="http://schemas.openxmlformats.org/package/2006/relationships">
  <Relationship Id="rId2" Type="http://schemas.openxmlformats.org/officeDocument/2006/relationships/notesSlide" Target="../notesSlides/notesSlide23.xml" />
  <Relationship Id="rId1" Type="http://schemas.openxmlformats.org/officeDocument/2006/relationships/slideLayout" Target="../slideLayouts/slideLayout1.xml" />
</Relationships>
</file>

<file path=ppt/slides/_rels/slide24.xml.rels>&#65279;<?xml version="1.0" encoding="UTF-8" standalone="yes"?>
<Relationships xmlns="http://schemas.openxmlformats.org/package/2006/relationships">
  <Relationship Id="rId3" Type="http://schemas.openxmlformats.org/officeDocument/2006/relationships/image" Target="../media/image15.gif" />
  <Relationship Id="rId2" Type="http://schemas.openxmlformats.org/officeDocument/2006/relationships/notesSlide" Target="../notesSlides/notesSlide24.xml" />
  <Relationship Id="rId1" Type="http://schemas.openxmlformats.org/officeDocument/2006/relationships/slideLayout" Target="../slideLayouts/slideLayout1.xml" />
</Relationships>
</file>

<file path=ppt/slides/_rels/slide25.xml.rels>&#65279;<?xml version="1.0" encoding="UTF-8" standalone="yes"?>
<Relationships xmlns="http://schemas.openxmlformats.org/package/2006/relationships">
  <Relationship Id="rId2" Type="http://schemas.openxmlformats.org/officeDocument/2006/relationships/notesSlide" Target="../notesSlides/notesSlide25.xml" />
  <Relationship Id="rId1" Type="http://schemas.openxmlformats.org/officeDocument/2006/relationships/slideLayout" Target="../slideLayouts/slideLayout1.xml" />
</Relationships>
</file>

<file path=ppt/slides/_rels/slide26.xml.rels>&#65279;<?xml version="1.0" encoding="UTF-8" standalone="yes"?>
<Relationships xmlns="http://schemas.openxmlformats.org/package/2006/relationships">
  <Relationship Id="rId2" Type="http://schemas.openxmlformats.org/officeDocument/2006/relationships/notesSlide" Target="../notesSlides/notesSlide26.xml" />
  <Relationship Id="rId1" Type="http://schemas.openxmlformats.org/officeDocument/2006/relationships/slideLayout" Target="../slideLayouts/slideLayout1.xml" />
</Relationships>
</file>

<file path=ppt/slides/_rels/slide27.xml.rels>&#65279;<?xml version="1.0" encoding="UTF-8" standalone="yes"?>
<Relationships xmlns="http://schemas.openxmlformats.org/package/2006/relationships">
  <Relationship Id="rId2" Type="http://schemas.openxmlformats.org/officeDocument/2006/relationships/notesSlide" Target="../notesSlides/notesSlide27.xml" />
  <Relationship Id="rId1" Type="http://schemas.openxmlformats.org/officeDocument/2006/relationships/slideLayout" Target="../slideLayouts/slideLayout1.xml" />
</Relationships>
</file>

<file path=ppt/slides/_rels/slide28.xml.rels>&#65279;<?xml version="1.0" encoding="UTF-8" standalone="yes"?>
<Relationships xmlns="http://schemas.openxmlformats.org/package/2006/relationships">
  <Relationship Id="rId2" Type="http://schemas.openxmlformats.org/officeDocument/2006/relationships/notesSlide" Target="../notesSlides/notesSlide28.xml" />
  <Relationship Id="rId1" Type="http://schemas.openxmlformats.org/officeDocument/2006/relationships/slideLayout" Target="../slideLayouts/slideLayout1.xml" />
</Relationships>
</file>

<file path=ppt/slides/_rels/slide29.xml.rels>&#65279;<?xml version="1.0" encoding="UTF-8" standalone="yes"?>
<Relationships xmlns="http://schemas.openxmlformats.org/package/2006/relationships">
  <Relationship Id="rId2" Type="http://schemas.openxmlformats.org/officeDocument/2006/relationships/notesSlide" Target="../notesSlides/notesSlide29.xml" />
  <Relationship Id="rId1" Type="http://schemas.openxmlformats.org/officeDocument/2006/relationships/slideLayout" Target="../slideLayouts/slideLayout1.xml" />
</Relationships>
</file>

<file path=ppt/slides/_rels/slide3.xml.rels>&#65279;<?xml version="1.0" encoding="UTF-8" standalone="yes"?>
<Relationships xmlns="http://schemas.openxmlformats.org/package/2006/relationships">
  <Relationship Id="rId3" Type="http://schemas.openxmlformats.org/officeDocument/2006/relationships/image" Target="../media/image7.png" />
  <Relationship Id="rId2" Type="http://schemas.openxmlformats.org/officeDocument/2006/relationships/notesSlide" Target="../notesSlides/notesSlide3.xml" />
  <Relationship Id="rId1" Type="http://schemas.openxmlformats.org/officeDocument/2006/relationships/slideLayout" Target="../slideLayouts/slideLayout1.xml" />
  <Relationship Id="rId4" Type="http://schemas.openxmlformats.org/officeDocument/2006/relationships/image" Target="../media/image8.png" />
</Relationships>
</file>

<file path=ppt/slides/_rels/slide30.xml.rels>&#65279;<?xml version="1.0" encoding="UTF-8" standalone="yes"?>
<Relationships xmlns="http://schemas.openxmlformats.org/package/2006/relationships">
  <Relationship Id="rId2" Type="http://schemas.openxmlformats.org/officeDocument/2006/relationships/notesSlide" Target="../notesSlides/notesSlide30.xml" />
  <Relationship Id="rId1" Type="http://schemas.openxmlformats.org/officeDocument/2006/relationships/slideLayout" Target="../slideLayouts/slideLayout1.xml" />
</Relationships>
</file>

<file path=ppt/slides/_rels/slide31.xml.rels>&#65279;<?xml version="1.0" encoding="UTF-8" standalone="yes"?>
<Relationships xmlns="http://schemas.openxmlformats.org/package/2006/relationships">
  <Relationship Id="rId2" Type="http://schemas.openxmlformats.org/officeDocument/2006/relationships/notesSlide" Target="../notesSlides/notesSlide31.xml" />
  <Relationship Id="rId1" Type="http://schemas.openxmlformats.org/officeDocument/2006/relationships/slideLayout" Target="../slideLayouts/slideLayout1.xml" />
</Relationships>
</file>

<file path=ppt/slides/_rels/slide32.xml.rels>&#65279;<?xml version="1.0" encoding="UTF-8" standalone="yes"?>
<Relationships xmlns="http://schemas.openxmlformats.org/package/2006/relationships">
  <Relationship Id="rId2" Type="http://schemas.openxmlformats.org/officeDocument/2006/relationships/notesSlide" Target="../notesSlides/notesSlide32.xml" />
  <Relationship Id="rId1" Type="http://schemas.openxmlformats.org/officeDocument/2006/relationships/slideLayout" Target="../slideLayouts/slideLayout1.xml" />
</Relationships>
</file>

<file path=ppt/slides/_rels/slide33.xml.rels>&#65279;<?xml version="1.0" encoding="UTF-8" standalone="yes"?>
<Relationships xmlns="http://schemas.openxmlformats.org/package/2006/relationships">
  <Relationship Id="rId2" Type="http://schemas.openxmlformats.org/officeDocument/2006/relationships/notesSlide" Target="../notesSlides/notesSlide33.xml" />
  <Relationship Id="rId1" Type="http://schemas.openxmlformats.org/officeDocument/2006/relationships/slideLayout" Target="../slideLayouts/slideLayout1.xml" />
</Relationships>
</file>

<file path=ppt/slides/_rels/slide34.xml.rels>&#65279;<?xml version="1.0" encoding="UTF-8" standalone="yes"?>
<Relationships xmlns="http://schemas.openxmlformats.org/package/2006/relationships">
  <Relationship Id="rId3" Type="http://schemas.openxmlformats.org/officeDocument/2006/relationships/image" Target="../media/image16.png" />
  <Relationship Id="rId2" Type="http://schemas.openxmlformats.org/officeDocument/2006/relationships/notesSlide" Target="../notesSlides/notesSlide34.xml" />
  <Relationship Id="rId1" Type="http://schemas.openxmlformats.org/officeDocument/2006/relationships/slideLayout" Target="../slideLayouts/slideLayout1.xml" />
</Relationships>
</file>

<file path=ppt/slides/_rels/slide35.xml.rels>&#65279;<?xml version="1.0" encoding="UTF-8" standalone="yes"?>
<Relationships xmlns="http://schemas.openxmlformats.org/package/2006/relationships">
  <Relationship Id="rId3" Type="http://schemas.openxmlformats.org/officeDocument/2006/relationships/image" Target="../media/image4.jpeg" />
  <Relationship Id="rId2" Type="http://schemas.openxmlformats.org/officeDocument/2006/relationships/notesSlide" Target="../notesSlides/notesSlide35.xml" />
  <Relationship Id="rId1" Type="http://schemas.openxmlformats.org/officeDocument/2006/relationships/slideLayout" Target="../slideLayouts/slideLayout1.xml" />
  <Relationship Id="rId4" Type="http://schemas.openxmlformats.org/officeDocument/2006/relationships/image" Target="../media/image5.png" />
</Relationships>
</file>

<file path=ppt/slides/_rels/slide4.xml.rels>&#65279;<?xml version="1.0" encoding="UTF-8" standalone="yes"?>
<Relationships xmlns="http://schemas.openxmlformats.org/package/2006/relationships">
  <Relationship Id="rId2" Type="http://schemas.openxmlformats.org/officeDocument/2006/relationships/notesSlide" Target="../notesSlides/notesSlide4.xml" />
  <Relationship Id="rId1" Type="http://schemas.openxmlformats.org/officeDocument/2006/relationships/slideLayout" Target="../slideLayouts/slideLayout1.xml" />
</Relationships>
</file>

<file path=ppt/slides/_rels/slide5.xml.rels>&#65279;<?xml version="1.0" encoding="UTF-8" standalone="yes"?>
<Relationships xmlns="http://schemas.openxmlformats.org/package/2006/relationships">
  <Relationship Id="rId2" Type="http://schemas.openxmlformats.org/officeDocument/2006/relationships/notesSlide" Target="../notesSlides/notesSlide5.xml" />
  <Relationship Id="rId1" Type="http://schemas.openxmlformats.org/officeDocument/2006/relationships/slideLayout" Target="../slideLayouts/slideLayout1.xml" />
</Relationships>
</file>

<file path=ppt/slides/_rels/slide6.xml.rels>&#65279;<?xml version="1.0" encoding="UTF-8" standalone="yes"?>
<Relationships xmlns="http://schemas.openxmlformats.org/package/2006/relationships">
  <Relationship Id="rId2" Type="http://schemas.openxmlformats.org/officeDocument/2006/relationships/notesSlide" Target="../notesSlides/notesSlide6.xml" />
  <Relationship Id="rId1" Type="http://schemas.openxmlformats.org/officeDocument/2006/relationships/slideLayout" Target="../slideLayouts/slideLayout1.xml" />
</Relationships>
</file>

<file path=ppt/slides/_rels/slide7.xml.rels>&#65279;<?xml version="1.0" encoding="UTF-8" standalone="yes"?>
<Relationships xmlns="http://schemas.openxmlformats.org/package/2006/relationships">
  <Relationship Id="rId2" Type="http://schemas.openxmlformats.org/officeDocument/2006/relationships/notesSlide" Target="../notesSlides/notesSlide7.xml" />
  <Relationship Id="rId1" Type="http://schemas.openxmlformats.org/officeDocument/2006/relationships/slideLayout" Target="../slideLayouts/slideLayout1.xml" />
</Relationships>
</file>

<file path=ppt/slides/_rels/slide8.xml.rels>&#65279;<?xml version="1.0" encoding="UTF-8" standalone="yes"?>
<Relationships xmlns="http://schemas.openxmlformats.org/package/2006/relationships">
  <Relationship Id="rId2" Type="http://schemas.openxmlformats.org/officeDocument/2006/relationships/notesSlide" Target="../notesSlides/notesSlide8.xml" />
  <Relationship Id="rId1" Type="http://schemas.openxmlformats.org/officeDocument/2006/relationships/slideLayout" Target="../slideLayouts/slideLayout1.xml" />
</Relationships>
</file>

<file path=ppt/slides/_rels/slide9.xml.rels>&#65279;<?xml version="1.0" encoding="UTF-8" standalone="yes"?>
<Relationships xmlns="http://schemas.openxmlformats.org/package/2006/relationships">
  <Relationship Id="rId2" Type="http://schemas.openxmlformats.org/officeDocument/2006/relationships/notesSlide" Target="../notesSlides/notesSlide9.xml" />
  <Relationship Id="rId1" Type="http://schemas.openxmlformats.org/officeDocument/2006/relationships/slideLayout" Target="../slideLayouts/slideLayout1.xml" />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0" y="6100718"/>
            <a:ext cx="9144000" cy="78865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4" name="Rectangle 5"/>
          <p:cNvSpPr>
            <a:spLocks noChangeArrowheads="1"/>
          </p:cNvSpPr>
          <p:nvPr/>
        </p:nvSpPr>
        <p:spPr bwMode="auto">
          <a:xfrm>
            <a:off x="0" y="533400"/>
            <a:ext cx="9144000" cy="1752600"/>
          </a:xfrm>
          <a:prstGeom prst="rect">
            <a:avLst/>
          </a:prstGeom>
          <a:noFill/>
          <a:ln w="9525">
            <a:noFill/>
            <a:miter lim="800000"/>
            <a:headEnd/>
            <a:tailEnd/>
          </a:ln>
        </p:spPr>
        <p:txBody>
          <a:bodyPr lIns="0" tIns="0" rIns="0" bIns="0"/>
          <a:lstStyle/>
          <a:p>
            <a:pPr algn="ctr">
              <a:spcAft>
                <a:spcPts val="1200"/>
              </a:spcAft>
            </a:pPr>
            <a:r>
              <a:rPr lang="en-US" altLang="en-US" sz="4400" b="1" dirty="0">
                <a:solidFill>
                  <a:srgbClr val="203864"/>
                </a:solidFill>
              </a:rPr>
              <a:t>TRENDS IN </a:t>
            </a:r>
          </a:p>
          <a:p>
            <a:pPr algn="ctr">
              <a:spcAft>
                <a:spcPts val="1200"/>
              </a:spcAft>
            </a:pPr>
            <a:r>
              <a:rPr lang="en-US" altLang="en-US" sz="4400" b="1" dirty="0">
                <a:solidFill>
                  <a:srgbClr val="203864"/>
                </a:solidFill>
              </a:rPr>
              <a:t>LABOR RELATIONS</a:t>
            </a:r>
          </a:p>
        </p:txBody>
      </p:sp>
      <p:sp>
        <p:nvSpPr>
          <p:cNvPr id="5" name="Text Box 6"/>
          <p:cNvSpPr txBox="1">
            <a:spLocks noChangeArrowheads="1"/>
          </p:cNvSpPr>
          <p:nvPr/>
        </p:nvSpPr>
        <p:spPr bwMode="auto">
          <a:xfrm>
            <a:off x="76200" y="2525717"/>
            <a:ext cx="9144000" cy="1569660"/>
          </a:xfrm>
          <a:prstGeom prst="rect">
            <a:avLst/>
          </a:prstGeom>
          <a:noFill/>
          <a:ln w="9525">
            <a:noFill/>
            <a:miter lim="800000"/>
            <a:headEnd/>
            <a:tailEnd/>
          </a:ln>
        </p:spPr>
        <p:txBody>
          <a:bodyPr>
            <a:spAutoFit/>
          </a:bodyPr>
          <a:lstStyle/>
          <a:p>
            <a:pPr algn="ctr" fontAlgn="auto">
              <a:lnSpc>
                <a:spcPct val="120000"/>
              </a:lnSpc>
              <a:spcBef>
                <a:spcPct val="60000"/>
              </a:spcBef>
              <a:spcAft>
                <a:spcPts val="0"/>
              </a:spcAft>
              <a:defRPr/>
            </a:pPr>
            <a:r>
              <a:rPr lang="en-US" sz="2000" b="1" i="1" dirty="0">
                <a:solidFill>
                  <a:srgbClr val="4472C4">
                    <a:lumMod val="50000"/>
                  </a:srgbClr>
                </a:solidFill>
              </a:rPr>
              <a:t>Presented by:</a:t>
            </a:r>
            <a:r>
              <a:rPr lang="en-US" sz="2000" b="1" dirty="0">
                <a:solidFill>
                  <a:srgbClr val="4472C4">
                    <a:lumMod val="50000"/>
                  </a:srgbClr>
                </a:solidFill>
              </a:rPr>
              <a:t/>
            </a:r>
            <a:br>
              <a:rPr lang="en-US" sz="2000" b="1" dirty="0">
                <a:solidFill>
                  <a:srgbClr val="4472C4">
                    <a:lumMod val="50000"/>
                  </a:srgbClr>
                </a:solidFill>
              </a:rPr>
            </a:br>
            <a:r>
              <a:rPr lang="en-US" sz="2000" b="1" dirty="0">
                <a:solidFill>
                  <a:srgbClr val="4472C4">
                    <a:lumMod val="50000"/>
                  </a:srgbClr>
                </a:solidFill>
              </a:rPr>
              <a:t>Jeff Mandel</a:t>
            </a:r>
            <a:br>
              <a:rPr lang="en-US" sz="2000" b="1" dirty="0">
                <a:solidFill>
                  <a:srgbClr val="4472C4">
                    <a:lumMod val="50000"/>
                  </a:srgbClr>
                </a:solidFill>
              </a:rPr>
            </a:br>
            <a:r>
              <a:rPr lang="en-US" sz="2000" dirty="0">
                <a:solidFill>
                  <a:srgbClr val="4472C4">
                    <a:lumMod val="50000"/>
                  </a:srgbClr>
                </a:solidFill>
              </a:rPr>
              <a:t>Phone: (407) 541-0850</a:t>
            </a:r>
            <a:br>
              <a:rPr lang="en-US" sz="2000" dirty="0">
                <a:solidFill>
                  <a:srgbClr val="4472C4">
                    <a:lumMod val="50000"/>
                  </a:srgbClr>
                </a:solidFill>
              </a:rPr>
            </a:br>
            <a:r>
              <a:rPr lang="en-US" sz="2000" dirty="0">
                <a:solidFill>
                  <a:srgbClr val="4472C4">
                    <a:lumMod val="50000"/>
                  </a:srgbClr>
                </a:solidFill>
              </a:rPr>
              <a:t>Email: jmandel@laborlawyers.com</a:t>
            </a:r>
          </a:p>
        </p:txBody>
      </p:sp>
      <p:sp>
        <p:nvSpPr>
          <p:cNvPr id="7174" name="Text Box 9"/>
          <p:cNvSpPr txBox="1">
            <a:spLocks noChangeArrowheads="1"/>
          </p:cNvSpPr>
          <p:nvPr/>
        </p:nvSpPr>
        <p:spPr bwMode="auto">
          <a:xfrm>
            <a:off x="38100" y="6102715"/>
            <a:ext cx="91440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spcBef>
                <a:spcPct val="50000"/>
              </a:spcBef>
            </a:pPr>
            <a:r>
              <a:rPr lang="en-US" altLang="en-US" sz="1100" b="1" dirty="0">
                <a:solidFill>
                  <a:prstClr val="white"/>
                </a:solidFill>
                <a:latin typeface="Arial" panose="020B0604020202020204" pitchFamily="34" charset="0"/>
              </a:rPr>
              <a:t>www.laborlawyers.com</a:t>
            </a:r>
          </a:p>
        </p:txBody>
      </p:sp>
      <p:pic>
        <p:nvPicPr>
          <p:cNvPr id="8" name="Picture 7" descr="Logo_Fisher_Phillips taglineCMYK_blu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4542749"/>
            <a:ext cx="337185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e 1"/>
          <p:cNvGraphicFramePr>
            <a:graphicFrameLocks noGrp="1"/>
          </p:cNvGraphicFramePr>
          <p:nvPr>
            <p:extLst/>
          </p:nvPr>
        </p:nvGraphicFramePr>
        <p:xfrm>
          <a:off x="0" y="6364325"/>
          <a:ext cx="9144000" cy="493675"/>
        </p:xfrm>
        <a:graphic>
          <a:graphicData uri="http://schemas.openxmlformats.org/drawingml/2006/table">
            <a:tbl>
              <a:tblPr firstRow="1" firstCol="1" lastRow="1" lastCol="1" bandRow="1" bandCol="1"/>
              <a:tblGrid>
                <a:gridCol w="9144000"/>
              </a:tblGrid>
              <a:tr h="493675">
                <a:tc>
                  <a:txBody>
                    <a:bodyPr/>
                    <a:lstStyle/>
                    <a:p>
                      <a:pPr marL="0" marR="0" algn="ctr">
                        <a:spcBef>
                          <a:spcPts val="0"/>
                        </a:spcBef>
                        <a:spcAft>
                          <a:spcPts val="0"/>
                        </a:spcAft>
                      </a:pPr>
                      <a:r>
                        <a:rPr lang="en-US" sz="1000" b="1" spc="2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Atlanta • Baltimore • Boston • Charlotte • Chicago • Cleveland • Columbia • Columbus • Dallas • Denver • Fort Lauderdale • Gulfport • Houston</a:t>
                      </a:r>
                      <a:endParaRPr lang="en-US" sz="1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0" marR="0" algn="ctr">
                        <a:spcBef>
                          <a:spcPts val="0"/>
                        </a:spcBef>
                        <a:spcAft>
                          <a:spcPts val="0"/>
                        </a:spcAft>
                      </a:pPr>
                      <a:r>
                        <a:rPr lang="en-US" sz="1000" b="1" spc="2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Irvine • Kansas City • Las Vegas • Los Angeles • Louisville • Memphis • New Jersey • New Orleans • Orlando • Philadelphia</a:t>
                      </a:r>
                      <a:endParaRPr lang="en-US" sz="1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0" marR="0" algn="ctr">
                        <a:spcBef>
                          <a:spcPts val="0"/>
                        </a:spcBef>
                        <a:spcAft>
                          <a:spcPts val="0"/>
                        </a:spcAft>
                      </a:pPr>
                      <a:r>
                        <a:rPr lang="en-US" sz="1000" b="1" spc="2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Phoenix • Portland • San Antonio • San Diego • San Francisco • Seattle • Tampa • Washington, DC</a:t>
                      </a:r>
                      <a:endParaRPr lang="en-US" sz="1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a:noFill/>
                    </a:lnL>
                    <a:lnR>
                      <a:noFill/>
                    </a:lnR>
                    <a:lnT>
                      <a:noFill/>
                    </a:lnT>
                    <a:lnB>
                      <a:noFill/>
                    </a:lnB>
                  </a:tcPr>
                </a:tc>
              </a:tr>
            </a:tbl>
          </a:graphicData>
        </a:graphic>
      </p:graphicFrame>
    </p:spTree>
    <p:extLst>
      <p:ext uri="{BB962C8B-B14F-4D97-AF65-F5344CB8AC3E}">
        <p14:creationId xmlns:p14="http://schemas.microsoft.com/office/powerpoint/2010/main" val="4848283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534400" cy="1143000"/>
          </a:xfrm>
        </p:spPr>
        <p:txBody>
          <a:bodyPr rtlCol="0">
            <a:noAutofit/>
          </a:bodyPr>
          <a:lstStyle/>
          <a:p>
            <a:pPr algn="ctr">
              <a:defRPr/>
            </a:pPr>
            <a:r>
              <a:rPr lang="en-US" sz="4000" b="1" dirty="0" smtClean="0">
                <a:solidFill>
                  <a:schemeClr val="accent5">
                    <a:lumMod val="50000"/>
                  </a:schemeClr>
                </a:solidFill>
              </a:rPr>
              <a:t>WHAT’S NOT PROTECTED</a:t>
            </a:r>
            <a:endParaRPr lang="en-US" sz="4000" b="1" dirty="0">
              <a:solidFill>
                <a:schemeClr val="accent5">
                  <a:lumMod val="50000"/>
                </a:schemeClr>
              </a:solidFill>
            </a:endParaRPr>
          </a:p>
        </p:txBody>
      </p:sp>
      <p:sp>
        <p:nvSpPr>
          <p:cNvPr id="40963" name="Content Placeholder 2"/>
          <p:cNvSpPr>
            <a:spLocks noGrp="1"/>
          </p:cNvSpPr>
          <p:nvPr>
            <p:ph idx="1"/>
          </p:nvPr>
        </p:nvSpPr>
        <p:spPr>
          <a:xfrm>
            <a:off x="152400" y="1219200"/>
            <a:ext cx="8763000" cy="5181600"/>
          </a:xfrm>
        </p:spPr>
        <p:txBody>
          <a:bodyPr>
            <a:noAutofit/>
          </a:bodyPr>
          <a:lstStyle/>
          <a:p>
            <a:pPr marL="346075" lvl="2" indent="-346075">
              <a:spcBef>
                <a:spcPts val="1200"/>
              </a:spcBef>
            </a:pPr>
            <a:r>
              <a:rPr lang="en-US" sz="3000" dirty="0" smtClean="0">
                <a:solidFill>
                  <a:schemeClr val="accent5">
                    <a:lumMod val="50000"/>
                  </a:schemeClr>
                </a:solidFill>
              </a:rPr>
              <a:t>Threatening language</a:t>
            </a:r>
          </a:p>
          <a:p>
            <a:pPr marL="346075" lvl="2" indent="-346075">
              <a:spcBef>
                <a:spcPts val="1200"/>
              </a:spcBef>
            </a:pPr>
            <a:r>
              <a:rPr lang="en-US" sz="3000" dirty="0" smtClean="0">
                <a:solidFill>
                  <a:schemeClr val="accent5">
                    <a:lumMod val="50000"/>
                  </a:schemeClr>
                </a:solidFill>
              </a:rPr>
              <a:t>Libelous speech</a:t>
            </a:r>
          </a:p>
          <a:p>
            <a:pPr marL="346075" lvl="2" indent="-346075">
              <a:spcBef>
                <a:spcPts val="1200"/>
              </a:spcBef>
            </a:pPr>
            <a:r>
              <a:rPr lang="en-US" sz="3000" dirty="0" smtClean="0">
                <a:solidFill>
                  <a:schemeClr val="accent5">
                    <a:lumMod val="50000"/>
                  </a:schemeClr>
                </a:solidFill>
              </a:rPr>
              <a:t>Language which constitutes extortion or bribery</a:t>
            </a:r>
          </a:p>
          <a:p>
            <a:pPr marL="346075" lvl="2" indent="-346075">
              <a:spcBef>
                <a:spcPts val="1200"/>
              </a:spcBef>
            </a:pPr>
            <a:r>
              <a:rPr lang="en-US" sz="3000" dirty="0" smtClean="0">
                <a:solidFill>
                  <a:schemeClr val="accent5">
                    <a:lumMod val="50000"/>
                  </a:schemeClr>
                </a:solidFill>
              </a:rPr>
              <a:t>Language which creates a real threat of immediate disruption in the workplace</a:t>
            </a:r>
          </a:p>
          <a:p>
            <a:pPr marL="346075" lvl="2" indent="-346075">
              <a:spcBef>
                <a:spcPts val="1200"/>
              </a:spcBef>
            </a:pPr>
            <a:r>
              <a:rPr lang="en-US" sz="3000" dirty="0" smtClean="0">
                <a:solidFill>
                  <a:schemeClr val="accent5">
                    <a:lumMod val="50000"/>
                  </a:schemeClr>
                </a:solidFill>
              </a:rPr>
              <a:t>Intemperate, abusive, or insulting language if it is likely to cause disruption in the workplace</a:t>
            </a:r>
          </a:p>
          <a:p>
            <a:pPr marL="573088" lvl="2" indent="0">
              <a:spcBef>
                <a:spcPts val="1200"/>
              </a:spcBef>
              <a:buNone/>
            </a:pPr>
            <a:r>
              <a:rPr lang="en-US" sz="2800" i="1" dirty="0" smtClean="0">
                <a:solidFill>
                  <a:schemeClr val="accent5">
                    <a:lumMod val="50000"/>
                  </a:schemeClr>
                </a:solidFill>
              </a:rPr>
              <a:t>United Faculty of Palm Beach Junior College v. Palm Beach Junior College</a:t>
            </a:r>
            <a:endParaRPr lang="en-US" sz="2800" dirty="0" smtClean="0">
              <a:solidFill>
                <a:schemeClr val="accent5">
                  <a:lumMod val="50000"/>
                </a:schemeClr>
              </a:solidFill>
            </a:endParaRPr>
          </a:p>
        </p:txBody>
      </p:sp>
      <p:sp>
        <p:nvSpPr>
          <p:cNvPr id="4" name="TextBox 3"/>
          <p:cNvSpPr txBox="1"/>
          <p:nvPr/>
        </p:nvSpPr>
        <p:spPr>
          <a:xfrm>
            <a:off x="6934200" y="6477000"/>
            <a:ext cx="2133600" cy="369332"/>
          </a:xfrm>
          <a:prstGeom prst="rect">
            <a:avLst/>
          </a:prstGeom>
          <a:solidFill>
            <a:schemeClr val="accent5">
              <a:lumMod val="50000"/>
            </a:schemeClr>
          </a:solidFill>
        </p:spPr>
        <p:txBody>
          <a:bodyPr wrap="square" rtlCol="0">
            <a:spAutoFit/>
          </a:bodyPr>
          <a:lstStyle/>
          <a:p>
            <a:endParaRPr lang="en-US" dirty="0"/>
          </a:p>
        </p:txBody>
      </p:sp>
    </p:spTree>
    <p:extLst>
      <p:ext uri="{BB962C8B-B14F-4D97-AF65-F5344CB8AC3E}">
        <p14:creationId xmlns:p14="http://schemas.microsoft.com/office/powerpoint/2010/main" val="3624673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1066800"/>
          </a:xfrm>
        </p:spPr>
        <p:txBody>
          <a:bodyPr rtlCol="0">
            <a:normAutofit/>
          </a:bodyPr>
          <a:lstStyle/>
          <a:p>
            <a:pPr algn="ctr" fontAlgn="auto">
              <a:spcAft>
                <a:spcPts val="0"/>
              </a:spcAft>
              <a:defRPr/>
            </a:pPr>
            <a:r>
              <a:rPr lang="en-US" sz="4000" dirty="0" smtClean="0">
                <a:solidFill>
                  <a:srgbClr val="203864"/>
                </a:solidFill>
              </a:rPr>
              <a:t>FACTUAL SENARIO</a:t>
            </a:r>
            <a:endParaRPr lang="en-US" sz="4000" dirty="0">
              <a:solidFill>
                <a:srgbClr val="203864"/>
              </a:solidFill>
            </a:endParaRPr>
          </a:p>
        </p:txBody>
      </p:sp>
      <p:sp>
        <p:nvSpPr>
          <p:cNvPr id="3" name="Content Placeholder 2"/>
          <p:cNvSpPr>
            <a:spLocks noGrp="1"/>
          </p:cNvSpPr>
          <p:nvPr>
            <p:ph idx="1"/>
          </p:nvPr>
        </p:nvSpPr>
        <p:spPr>
          <a:xfrm>
            <a:off x="228600" y="1143000"/>
            <a:ext cx="8610600" cy="4228687"/>
          </a:xfrm>
        </p:spPr>
        <p:txBody>
          <a:bodyPr rtlCol="0">
            <a:noAutofit/>
          </a:bodyPr>
          <a:lstStyle/>
          <a:p>
            <a:pPr fontAlgn="auto">
              <a:lnSpc>
                <a:spcPct val="100000"/>
              </a:lnSpc>
              <a:spcAft>
                <a:spcPts val="0"/>
              </a:spcAft>
              <a:defRPr/>
            </a:pPr>
            <a:r>
              <a:rPr lang="en-US" sz="2600" dirty="0" err="1" smtClean="0"/>
              <a:t>Hernon</a:t>
            </a:r>
            <a:r>
              <a:rPr lang="en-US" sz="2600" dirty="0" smtClean="0"/>
              <a:t> works for a catering company.  He and his fellow servers are looking to unionize for what they view as abusive treatment by management.</a:t>
            </a:r>
            <a:endParaRPr lang="en-US" sz="2600" dirty="0"/>
          </a:p>
          <a:p>
            <a:pPr fontAlgn="auto">
              <a:lnSpc>
                <a:spcPct val="100000"/>
              </a:lnSpc>
              <a:spcAft>
                <a:spcPts val="0"/>
              </a:spcAft>
              <a:defRPr/>
            </a:pPr>
            <a:r>
              <a:rPr lang="en-US" sz="2600" dirty="0" smtClean="0"/>
              <a:t>At an event, </a:t>
            </a:r>
            <a:r>
              <a:rPr lang="en-US" sz="2600" dirty="0" err="1" smtClean="0"/>
              <a:t>Hernon</a:t>
            </a:r>
            <a:r>
              <a:rPr lang="en-US" sz="2600" dirty="0" smtClean="0"/>
              <a:t> and his co-workers are told by their manager, Bob, in a loud voice in front of guests to stop chitchatting with each other. </a:t>
            </a:r>
            <a:endParaRPr lang="en-US" sz="2600" dirty="0"/>
          </a:p>
          <a:p>
            <a:pPr fontAlgn="auto">
              <a:lnSpc>
                <a:spcPct val="100000"/>
              </a:lnSpc>
              <a:spcAft>
                <a:spcPts val="0"/>
              </a:spcAft>
              <a:defRPr/>
            </a:pPr>
            <a:r>
              <a:rPr lang="en-US" sz="2600" dirty="0" smtClean="0"/>
              <a:t>Upset, </a:t>
            </a:r>
            <a:r>
              <a:rPr lang="en-US" sz="2600" dirty="0" err="1" smtClean="0"/>
              <a:t>Hernon</a:t>
            </a:r>
            <a:r>
              <a:rPr lang="en-US" sz="2600" dirty="0" smtClean="0"/>
              <a:t> posts on his Facebook page that night: “Bob is such a NASTY M----R F----R don’t know how to talk to people!!!!  F---k his mother and his entire f-----g family!!! What a LOSER!!!  Vote YES for the UNION!!!”</a:t>
            </a:r>
            <a:endParaRPr lang="en-US" sz="2600" dirty="0"/>
          </a:p>
          <a:p>
            <a:pPr fontAlgn="auto">
              <a:lnSpc>
                <a:spcPct val="100000"/>
              </a:lnSpc>
              <a:spcAft>
                <a:spcPts val="0"/>
              </a:spcAft>
              <a:defRPr/>
            </a:pPr>
            <a:r>
              <a:rPr lang="en-US" sz="2600" dirty="0" err="1" smtClean="0"/>
              <a:t>Hernon</a:t>
            </a:r>
            <a:r>
              <a:rPr lang="en-US" sz="2600" dirty="0" smtClean="0"/>
              <a:t> is terminated for violating the company’s harassment policy.</a:t>
            </a:r>
            <a:endParaRPr lang="en-US" sz="2600" dirty="0"/>
          </a:p>
        </p:txBody>
      </p:sp>
      <p:sp>
        <p:nvSpPr>
          <p:cNvPr id="6" name="TextBox 5"/>
          <p:cNvSpPr txBox="1"/>
          <p:nvPr/>
        </p:nvSpPr>
        <p:spPr>
          <a:xfrm>
            <a:off x="6934200" y="6477000"/>
            <a:ext cx="2133600" cy="369332"/>
          </a:xfrm>
          <a:prstGeom prst="rect">
            <a:avLst/>
          </a:prstGeom>
          <a:solidFill>
            <a:schemeClr val="accent5">
              <a:lumMod val="50000"/>
            </a:schemeClr>
          </a:solidFill>
        </p:spPr>
        <p:txBody>
          <a:bodyPr wrap="square" rtlCol="0">
            <a:spAutoFit/>
          </a:bodyPr>
          <a:lstStyle/>
          <a:p>
            <a:endParaRPr lang="en-US" dirty="0"/>
          </a:p>
        </p:txBody>
      </p:sp>
    </p:spTree>
    <p:extLst>
      <p:ext uri="{BB962C8B-B14F-4D97-AF65-F5344CB8AC3E}">
        <p14:creationId xmlns:p14="http://schemas.microsoft.com/office/powerpoint/2010/main" val="27750833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rtlCol="0">
            <a:noAutofit/>
          </a:bodyPr>
          <a:lstStyle/>
          <a:p>
            <a:pPr algn="ctr">
              <a:defRPr/>
            </a:pPr>
            <a:r>
              <a:rPr lang="en-US" sz="4000" b="1" dirty="0" smtClean="0">
                <a:solidFill>
                  <a:schemeClr val="accent5">
                    <a:lumMod val="50000"/>
                  </a:schemeClr>
                </a:solidFill>
              </a:rPr>
              <a:t>WHEN DOES PROTECTED ACTIVITY CROSS THE LINE?</a:t>
            </a:r>
            <a:endParaRPr lang="en-US" sz="4000" b="1" dirty="0">
              <a:solidFill>
                <a:schemeClr val="accent5">
                  <a:lumMod val="50000"/>
                </a:schemeClr>
              </a:solidFill>
            </a:endParaRPr>
          </a:p>
        </p:txBody>
      </p:sp>
      <p:sp>
        <p:nvSpPr>
          <p:cNvPr id="40963" name="Content Placeholder 2"/>
          <p:cNvSpPr>
            <a:spLocks noGrp="1"/>
          </p:cNvSpPr>
          <p:nvPr>
            <p:ph idx="1"/>
          </p:nvPr>
        </p:nvSpPr>
        <p:spPr>
          <a:xfrm>
            <a:off x="457200" y="1371600"/>
            <a:ext cx="8305800" cy="4876800"/>
          </a:xfrm>
        </p:spPr>
        <p:txBody>
          <a:bodyPr>
            <a:normAutofit lnSpcReduction="10000"/>
          </a:bodyPr>
          <a:lstStyle/>
          <a:p>
            <a:pPr>
              <a:buClrTx/>
              <a:buSzPct val="100000"/>
              <a:buFont typeface="Arial" pitchFamily="34" charset="0"/>
              <a:buChar char="•"/>
            </a:pPr>
            <a:r>
              <a:rPr lang="en-US" sz="3400" dirty="0" smtClean="0"/>
              <a:t>Depends on several factors:</a:t>
            </a:r>
          </a:p>
          <a:p>
            <a:pPr lvl="1">
              <a:spcBef>
                <a:spcPts val="1200"/>
              </a:spcBef>
            </a:pPr>
            <a:r>
              <a:rPr lang="en-US" sz="3000" dirty="0" smtClean="0">
                <a:solidFill>
                  <a:schemeClr val="accent5">
                    <a:lumMod val="50000"/>
                  </a:schemeClr>
                </a:solidFill>
              </a:rPr>
              <a:t>(1) the place of the discussion;</a:t>
            </a:r>
          </a:p>
          <a:p>
            <a:pPr lvl="1">
              <a:spcBef>
                <a:spcPts val="1200"/>
              </a:spcBef>
            </a:pPr>
            <a:r>
              <a:rPr lang="en-US" sz="3000" dirty="0" smtClean="0">
                <a:solidFill>
                  <a:schemeClr val="accent5">
                    <a:lumMod val="50000"/>
                  </a:schemeClr>
                </a:solidFill>
              </a:rPr>
              <a:t>(2) the subject matter of the discussion;</a:t>
            </a:r>
          </a:p>
          <a:p>
            <a:pPr lvl="1">
              <a:spcBef>
                <a:spcPts val="1200"/>
              </a:spcBef>
            </a:pPr>
            <a:r>
              <a:rPr lang="en-US" sz="3000" dirty="0" smtClean="0">
                <a:solidFill>
                  <a:schemeClr val="accent5">
                    <a:lumMod val="50000"/>
                  </a:schemeClr>
                </a:solidFill>
              </a:rPr>
              <a:t>(3) the nature of the employee’s outburst; and</a:t>
            </a:r>
          </a:p>
          <a:p>
            <a:pPr lvl="1">
              <a:spcBef>
                <a:spcPts val="1200"/>
              </a:spcBef>
            </a:pPr>
            <a:r>
              <a:rPr lang="en-US" sz="3000" dirty="0" smtClean="0">
                <a:solidFill>
                  <a:schemeClr val="accent5">
                    <a:lumMod val="50000"/>
                  </a:schemeClr>
                </a:solidFill>
              </a:rPr>
              <a:t>(4) whether the outburst was, in any way, provoked by an employer’s unfair labor practice.</a:t>
            </a:r>
          </a:p>
          <a:p>
            <a:pPr marL="346075" lvl="2" indent="-346075">
              <a:spcBef>
                <a:spcPts val="1200"/>
              </a:spcBef>
            </a:pPr>
            <a:r>
              <a:rPr lang="en-US" sz="3400" dirty="0" smtClean="0">
                <a:solidFill>
                  <a:schemeClr val="accent5">
                    <a:lumMod val="50000"/>
                  </a:schemeClr>
                </a:solidFill>
              </a:rPr>
              <a:t>Protected “animal exuberance”</a:t>
            </a:r>
          </a:p>
          <a:p>
            <a:pPr marL="346075" lvl="2" indent="-346075">
              <a:spcBef>
                <a:spcPts val="1200"/>
              </a:spcBef>
            </a:pPr>
            <a:r>
              <a:rPr lang="en-US" sz="3400" dirty="0" smtClean="0">
                <a:solidFill>
                  <a:schemeClr val="accent5">
                    <a:lumMod val="50000"/>
                  </a:schemeClr>
                </a:solidFill>
              </a:rPr>
              <a:t>Fact-specific determination</a:t>
            </a:r>
          </a:p>
        </p:txBody>
      </p:sp>
      <p:sp>
        <p:nvSpPr>
          <p:cNvPr id="4" name="TextBox 3"/>
          <p:cNvSpPr txBox="1"/>
          <p:nvPr/>
        </p:nvSpPr>
        <p:spPr>
          <a:xfrm>
            <a:off x="6934200" y="6477000"/>
            <a:ext cx="2133600" cy="369332"/>
          </a:xfrm>
          <a:prstGeom prst="rect">
            <a:avLst/>
          </a:prstGeom>
          <a:solidFill>
            <a:schemeClr val="accent5">
              <a:lumMod val="50000"/>
            </a:schemeClr>
          </a:solidFill>
        </p:spPr>
        <p:txBody>
          <a:bodyPr wrap="square" rtlCol="0">
            <a:spAutoFit/>
          </a:bodyPr>
          <a:lstStyle/>
          <a:p>
            <a:endParaRPr lang="en-US" dirty="0"/>
          </a:p>
        </p:txBody>
      </p:sp>
    </p:spTree>
    <p:extLst>
      <p:ext uri="{BB962C8B-B14F-4D97-AF65-F5344CB8AC3E}">
        <p14:creationId xmlns:p14="http://schemas.microsoft.com/office/powerpoint/2010/main" val="17369158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990600"/>
          </a:xfrm>
        </p:spPr>
        <p:txBody>
          <a:bodyPr rtlCol="0">
            <a:noAutofit/>
          </a:bodyPr>
          <a:lstStyle/>
          <a:p>
            <a:pPr algn="ctr" fontAlgn="auto">
              <a:spcAft>
                <a:spcPts val="0"/>
              </a:spcAft>
              <a:defRPr/>
            </a:pPr>
            <a:r>
              <a:rPr lang="en-US" sz="3600" dirty="0" smtClean="0">
                <a:solidFill>
                  <a:srgbClr val="203864"/>
                </a:solidFill>
              </a:rPr>
              <a:t>PROTECTED CONCERTED ACTIVITY AND EMPLOYEE HANDBOOKS</a:t>
            </a:r>
            <a:endParaRPr lang="en-US" sz="3600" dirty="0">
              <a:solidFill>
                <a:srgbClr val="203864"/>
              </a:solidFill>
            </a:endParaRPr>
          </a:p>
        </p:txBody>
      </p:sp>
      <p:sp>
        <p:nvSpPr>
          <p:cNvPr id="3" name="Content Placeholder 2"/>
          <p:cNvSpPr>
            <a:spLocks noGrp="1"/>
          </p:cNvSpPr>
          <p:nvPr>
            <p:ph idx="1"/>
          </p:nvPr>
        </p:nvSpPr>
        <p:spPr>
          <a:xfrm>
            <a:off x="404871" y="1219200"/>
            <a:ext cx="8110480" cy="4152487"/>
          </a:xfrm>
        </p:spPr>
        <p:txBody>
          <a:bodyPr rtlCol="0">
            <a:noAutofit/>
          </a:bodyPr>
          <a:lstStyle/>
          <a:p>
            <a:pPr fontAlgn="auto">
              <a:lnSpc>
                <a:spcPct val="100000"/>
              </a:lnSpc>
              <a:spcAft>
                <a:spcPts val="0"/>
              </a:spcAft>
              <a:defRPr/>
            </a:pPr>
            <a:r>
              <a:rPr lang="en-US" sz="2800" dirty="0"/>
              <a:t>Even though a handbook rule may not explicitly prohibit </a:t>
            </a:r>
            <a:r>
              <a:rPr lang="en-US" sz="2800" dirty="0" smtClean="0"/>
              <a:t>protected </a:t>
            </a:r>
            <a:r>
              <a:rPr lang="en-US" sz="2800" dirty="0"/>
              <a:t>activity, it can still be found unlawful in any one of three circumstances:  </a:t>
            </a:r>
          </a:p>
          <a:p>
            <a:pPr marL="685783" indent="-303602" fontAlgn="auto">
              <a:lnSpc>
                <a:spcPct val="100000"/>
              </a:lnSpc>
              <a:spcBef>
                <a:spcPts val="1200"/>
              </a:spcBef>
              <a:spcAft>
                <a:spcPts val="0"/>
              </a:spcAft>
              <a:buFont typeface="+mj-lt"/>
              <a:buAutoNum type="arabicPeriod"/>
              <a:defRPr/>
            </a:pPr>
            <a:r>
              <a:rPr lang="en-US" sz="2400" dirty="0" smtClean="0"/>
              <a:t>Employees would reasonably construe the rule’s language to prohibit PCA,</a:t>
            </a:r>
          </a:p>
          <a:p>
            <a:pPr marL="685783" indent="-303602" fontAlgn="auto">
              <a:lnSpc>
                <a:spcPct val="100000"/>
              </a:lnSpc>
              <a:spcBef>
                <a:spcPts val="1200"/>
              </a:spcBef>
              <a:spcAft>
                <a:spcPts val="1200"/>
              </a:spcAft>
              <a:buFont typeface="+mj-lt"/>
              <a:buAutoNum type="arabicPeriod"/>
              <a:defRPr/>
            </a:pPr>
            <a:r>
              <a:rPr lang="en-US" sz="2400" dirty="0" smtClean="0"/>
              <a:t>The rule is promulgated in response to union or other PCA, or </a:t>
            </a:r>
          </a:p>
          <a:p>
            <a:pPr marL="685783" indent="-303602" fontAlgn="auto">
              <a:lnSpc>
                <a:spcPct val="100000"/>
              </a:lnSpc>
              <a:spcBef>
                <a:spcPts val="0"/>
              </a:spcBef>
              <a:spcAft>
                <a:spcPts val="0"/>
              </a:spcAft>
              <a:buFont typeface="+mj-lt"/>
              <a:buAutoNum type="arabicPeriod"/>
              <a:defRPr/>
            </a:pPr>
            <a:r>
              <a:rPr lang="en-US" sz="2400" dirty="0" smtClean="0"/>
              <a:t>The rule is actually applied to restrict</a:t>
            </a:r>
          </a:p>
          <a:p>
            <a:pPr marL="685783" indent="-41671" fontAlgn="auto">
              <a:lnSpc>
                <a:spcPct val="100000"/>
              </a:lnSpc>
              <a:spcBef>
                <a:spcPts val="0"/>
              </a:spcBef>
              <a:spcAft>
                <a:spcPts val="0"/>
              </a:spcAft>
              <a:buNone/>
              <a:defRPr/>
            </a:pPr>
            <a:r>
              <a:rPr lang="en-US" sz="2400" dirty="0" smtClean="0"/>
              <a:t> the exercise of PCA rights.</a:t>
            </a:r>
          </a:p>
          <a:p>
            <a:pPr fontAlgn="auto">
              <a:spcBef>
                <a:spcPts val="1200"/>
              </a:spcBef>
              <a:spcAft>
                <a:spcPts val="0"/>
              </a:spcAft>
              <a:defRPr/>
            </a:pPr>
            <a:r>
              <a:rPr lang="en-US" sz="2800" dirty="0"/>
              <a:t>Intent is irrelevant</a:t>
            </a:r>
          </a:p>
          <a:p>
            <a:pPr fontAlgn="auto">
              <a:spcBef>
                <a:spcPts val="1200"/>
              </a:spcBef>
              <a:spcAft>
                <a:spcPts val="0"/>
              </a:spcAft>
              <a:defRPr/>
            </a:pPr>
            <a:r>
              <a:rPr lang="en-US" sz="2800" dirty="0"/>
              <a:t>Focus is on “chilling effect”</a:t>
            </a:r>
          </a:p>
          <a:p>
            <a:pPr marL="385754" indent="-385754" fontAlgn="auto">
              <a:spcAft>
                <a:spcPts val="0"/>
              </a:spcAft>
              <a:buFont typeface="+mj-lt"/>
              <a:buAutoNum type="arabicPeriod"/>
              <a:defRPr/>
            </a:pP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4600" y="4191000"/>
            <a:ext cx="2524928" cy="1899456"/>
          </a:xfrm>
          <a:prstGeom prst="rect">
            <a:avLst/>
          </a:prstGeom>
        </p:spPr>
      </p:pic>
      <p:sp>
        <p:nvSpPr>
          <p:cNvPr id="6" name="TextBox 5"/>
          <p:cNvSpPr txBox="1"/>
          <p:nvPr/>
        </p:nvSpPr>
        <p:spPr>
          <a:xfrm>
            <a:off x="6934200" y="6477000"/>
            <a:ext cx="2133600" cy="369332"/>
          </a:xfrm>
          <a:prstGeom prst="rect">
            <a:avLst/>
          </a:prstGeom>
          <a:solidFill>
            <a:schemeClr val="accent5">
              <a:lumMod val="50000"/>
            </a:schemeClr>
          </a:solidFill>
        </p:spPr>
        <p:txBody>
          <a:bodyPr wrap="square" rtlCol="0">
            <a:spAutoFit/>
          </a:bodyPr>
          <a:lstStyle/>
          <a:p>
            <a:endParaRPr lang="en-US" dirty="0"/>
          </a:p>
        </p:txBody>
      </p:sp>
    </p:spTree>
    <p:extLst>
      <p:ext uri="{BB962C8B-B14F-4D97-AF65-F5344CB8AC3E}">
        <p14:creationId xmlns:p14="http://schemas.microsoft.com/office/powerpoint/2010/main" val="24231062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990600"/>
          </a:xfrm>
        </p:spPr>
        <p:txBody>
          <a:bodyPr rtlCol="0">
            <a:noAutofit/>
          </a:bodyPr>
          <a:lstStyle/>
          <a:p>
            <a:pPr algn="ctr" fontAlgn="auto">
              <a:spcAft>
                <a:spcPts val="0"/>
              </a:spcAft>
              <a:defRPr/>
            </a:pPr>
            <a:r>
              <a:rPr lang="en-US" altLang="en-US" sz="4000" dirty="0" smtClean="0">
                <a:solidFill>
                  <a:schemeClr val="accent5">
                    <a:lumMod val="50000"/>
                  </a:schemeClr>
                </a:solidFill>
              </a:rPr>
              <a:t>NLRB’S GENERAL COUNSEL SPEAKS</a:t>
            </a:r>
            <a:r>
              <a:rPr lang="en-US" altLang="en-US" sz="4000" dirty="0">
                <a:solidFill>
                  <a:schemeClr val="accent5">
                    <a:lumMod val="50000"/>
                  </a:schemeClr>
                </a:solidFill>
              </a:rPr>
              <a:t>!</a:t>
            </a:r>
            <a:endParaRPr lang="en-US" sz="4000" dirty="0">
              <a:solidFill>
                <a:schemeClr val="accent5">
                  <a:lumMod val="50000"/>
                </a:schemeClr>
              </a:solidFill>
            </a:endParaRPr>
          </a:p>
        </p:txBody>
      </p:sp>
      <p:sp>
        <p:nvSpPr>
          <p:cNvPr id="15362" name="Content Placeholder 2"/>
          <p:cNvSpPr>
            <a:spLocks noGrp="1"/>
          </p:cNvSpPr>
          <p:nvPr>
            <p:ph idx="1"/>
          </p:nvPr>
        </p:nvSpPr>
        <p:spPr>
          <a:xfrm>
            <a:off x="152400" y="1219200"/>
            <a:ext cx="5257800" cy="4648200"/>
          </a:xfrm>
        </p:spPr>
        <p:txBody>
          <a:bodyPr/>
          <a:lstStyle/>
          <a:p>
            <a:pPr>
              <a:lnSpc>
                <a:spcPct val="100000"/>
              </a:lnSpc>
              <a:spcBef>
                <a:spcPts val="0"/>
              </a:spcBef>
              <a:spcAft>
                <a:spcPts val="900"/>
              </a:spcAft>
            </a:pPr>
            <a:r>
              <a:rPr lang="en-US" altLang="en-US" sz="2800" dirty="0"/>
              <a:t>On March 18, 2015, NLRB General Counsel Richard Griffin issued a Memorandum titled “Report of the General Counsel Concerning Employer Rules.”</a:t>
            </a:r>
          </a:p>
          <a:p>
            <a:pPr lvl="1">
              <a:lnSpc>
                <a:spcPct val="100000"/>
              </a:lnSpc>
              <a:spcBef>
                <a:spcPts val="0"/>
              </a:spcBef>
              <a:spcAft>
                <a:spcPts val="900"/>
              </a:spcAft>
            </a:pPr>
            <a:r>
              <a:rPr lang="en-US" altLang="en-US" sz="2600" dirty="0"/>
              <a:t>Attempts to identify the NLRB’s position on handbook rules</a:t>
            </a:r>
          </a:p>
          <a:p>
            <a:pPr lvl="1"/>
            <a:r>
              <a:rPr lang="en-US" sz="2600" dirty="0"/>
              <a:t>Sets forth specific examples of lawful and unlawful handbook policies and rules</a:t>
            </a:r>
            <a:endParaRPr lang="en-US" altLang="en-US" sz="2600" dirty="0"/>
          </a:p>
          <a:p>
            <a:endParaRPr lang="en-US" altLang="en-US" sz="24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0200" y="2057400"/>
            <a:ext cx="3581400" cy="3209353"/>
          </a:xfrm>
          <a:prstGeom prst="rect">
            <a:avLst/>
          </a:prstGeom>
        </p:spPr>
      </p:pic>
      <p:sp>
        <p:nvSpPr>
          <p:cNvPr id="5" name="TextBox 4"/>
          <p:cNvSpPr txBox="1"/>
          <p:nvPr/>
        </p:nvSpPr>
        <p:spPr>
          <a:xfrm>
            <a:off x="6934200" y="6477000"/>
            <a:ext cx="2133600" cy="369332"/>
          </a:xfrm>
          <a:prstGeom prst="rect">
            <a:avLst/>
          </a:prstGeom>
          <a:solidFill>
            <a:schemeClr val="accent5">
              <a:lumMod val="50000"/>
            </a:schemeClr>
          </a:solidFill>
        </p:spPr>
        <p:txBody>
          <a:bodyPr wrap="square" rtlCol="0">
            <a:spAutoFit/>
          </a:bodyPr>
          <a:lstStyle/>
          <a:p>
            <a:endParaRPr lang="en-US" dirty="0"/>
          </a:p>
        </p:txBody>
      </p:sp>
    </p:spTree>
    <p:extLst>
      <p:ext uri="{BB962C8B-B14F-4D97-AF65-F5344CB8AC3E}">
        <p14:creationId xmlns:p14="http://schemas.microsoft.com/office/powerpoint/2010/main" val="2781538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p:spPr>
        <p:txBody>
          <a:bodyPr rtlCol="0">
            <a:noAutofit/>
          </a:bodyPr>
          <a:lstStyle/>
          <a:p>
            <a:pPr algn="ctr" fontAlgn="auto">
              <a:spcAft>
                <a:spcPts val="0"/>
              </a:spcAft>
              <a:defRPr/>
            </a:pPr>
            <a:r>
              <a:rPr lang="en-US" sz="4000" dirty="0" smtClean="0">
                <a:solidFill>
                  <a:schemeClr val="accent5">
                    <a:lumMod val="50000"/>
                  </a:schemeClr>
                </a:solidFill>
              </a:rPr>
              <a:t>EMPLOYEE CONDUCT POLICIES</a:t>
            </a:r>
            <a:endParaRPr lang="en-US" sz="4000" dirty="0">
              <a:solidFill>
                <a:schemeClr val="accent5">
                  <a:lumMod val="50000"/>
                </a:schemeClr>
              </a:solidFill>
            </a:endParaRPr>
          </a:p>
        </p:txBody>
      </p:sp>
      <p:sp>
        <p:nvSpPr>
          <p:cNvPr id="5" name="Content Placeholder 2"/>
          <p:cNvSpPr>
            <a:spLocks noGrp="1"/>
          </p:cNvSpPr>
          <p:nvPr>
            <p:ph idx="1"/>
          </p:nvPr>
        </p:nvSpPr>
        <p:spPr>
          <a:xfrm>
            <a:off x="304800" y="5257800"/>
            <a:ext cx="8717280" cy="990600"/>
          </a:xfrm>
        </p:spPr>
        <p:txBody>
          <a:bodyPr rtlCol="0">
            <a:noAutofit/>
          </a:bodyPr>
          <a:lstStyle/>
          <a:p>
            <a:r>
              <a:rPr lang="en-US" sz="2800" dirty="0" smtClean="0"/>
              <a:t>Do </a:t>
            </a:r>
            <a:r>
              <a:rPr lang="en-US" sz="2800" dirty="0"/>
              <a:t>not send unwanted, offensive, or inappropriate e-mails.</a:t>
            </a:r>
          </a:p>
        </p:txBody>
      </p:sp>
      <p:sp>
        <p:nvSpPr>
          <p:cNvPr id="3" name="TextBox 2"/>
          <p:cNvSpPr txBox="1"/>
          <p:nvPr/>
        </p:nvSpPr>
        <p:spPr>
          <a:xfrm>
            <a:off x="304800" y="1295400"/>
            <a:ext cx="6172200" cy="3985706"/>
          </a:xfrm>
          <a:prstGeom prst="rect">
            <a:avLst/>
          </a:prstGeom>
          <a:noFill/>
        </p:spPr>
        <p:txBody>
          <a:bodyPr wrap="square" rtlCol="0">
            <a:spAutoFit/>
          </a:bodyPr>
          <a:lstStyle/>
          <a:p>
            <a:pPr marL="171446" indent="-171446">
              <a:lnSpc>
                <a:spcPct val="90000"/>
              </a:lnSpc>
              <a:spcBef>
                <a:spcPts val="1200"/>
              </a:spcBef>
              <a:buFont typeface="Arial" panose="020B0604020202020204" pitchFamily="34" charset="0"/>
              <a:buChar char="•"/>
            </a:pPr>
            <a:r>
              <a:rPr lang="en-US" sz="3000" dirty="0">
                <a:solidFill>
                  <a:srgbClr val="4472C4">
                    <a:lumMod val="50000"/>
                  </a:srgbClr>
                </a:solidFill>
              </a:rPr>
              <a:t>Defamatory, libelous, slanderous or discriminatory comments about the </a:t>
            </a:r>
            <a:r>
              <a:rPr lang="en-US" sz="3000" dirty="0" smtClean="0">
                <a:solidFill>
                  <a:srgbClr val="4472C4">
                    <a:lumMod val="50000"/>
                  </a:srgbClr>
                </a:solidFill>
              </a:rPr>
              <a:t>City, </a:t>
            </a:r>
            <a:r>
              <a:rPr lang="en-US" sz="3000" dirty="0">
                <a:solidFill>
                  <a:srgbClr val="4472C4">
                    <a:lumMod val="50000"/>
                  </a:srgbClr>
                </a:solidFill>
              </a:rPr>
              <a:t>its </a:t>
            </a:r>
            <a:r>
              <a:rPr lang="en-US" sz="3000" dirty="0" smtClean="0">
                <a:solidFill>
                  <a:srgbClr val="4472C4">
                    <a:lumMod val="50000"/>
                  </a:srgbClr>
                </a:solidFill>
              </a:rPr>
              <a:t>residents, </a:t>
            </a:r>
            <a:r>
              <a:rPr lang="en-US" sz="3000" dirty="0">
                <a:solidFill>
                  <a:srgbClr val="4472C4">
                    <a:lumMod val="50000"/>
                  </a:srgbClr>
                </a:solidFill>
              </a:rPr>
              <a:t>its employees or management are prohibited.  </a:t>
            </a:r>
          </a:p>
          <a:p>
            <a:pPr marL="171446" indent="-171446">
              <a:lnSpc>
                <a:spcPct val="90000"/>
              </a:lnSpc>
              <a:spcBef>
                <a:spcPts val="1200"/>
              </a:spcBef>
              <a:buFont typeface="Arial" panose="020B0604020202020204" pitchFamily="34" charset="0"/>
              <a:buChar char="•"/>
            </a:pPr>
            <a:r>
              <a:rPr lang="en-US" sz="3000" dirty="0">
                <a:solidFill>
                  <a:srgbClr val="4472C4">
                    <a:lumMod val="50000"/>
                  </a:srgbClr>
                </a:solidFill>
              </a:rPr>
              <a:t>Do not make statements that damage the </a:t>
            </a:r>
            <a:r>
              <a:rPr lang="en-US" sz="3000" dirty="0" smtClean="0">
                <a:solidFill>
                  <a:srgbClr val="4472C4">
                    <a:lumMod val="50000"/>
                  </a:srgbClr>
                </a:solidFill>
              </a:rPr>
              <a:t>County’s </a:t>
            </a:r>
            <a:r>
              <a:rPr lang="en-US" sz="3000" dirty="0">
                <a:solidFill>
                  <a:srgbClr val="4472C4">
                    <a:lumMod val="50000"/>
                  </a:srgbClr>
                </a:solidFill>
              </a:rPr>
              <a:t>reputation or that disrupt or damage the </a:t>
            </a:r>
            <a:r>
              <a:rPr lang="en-US" sz="3000" dirty="0" smtClean="0">
                <a:solidFill>
                  <a:srgbClr val="4472C4">
                    <a:lumMod val="50000"/>
                  </a:srgbClr>
                </a:solidFill>
              </a:rPr>
              <a:t>County’s public relations.</a:t>
            </a:r>
            <a:endParaRPr lang="en-US" sz="3000" dirty="0">
              <a:solidFill>
                <a:srgbClr val="4472C4">
                  <a:lumMod val="50000"/>
                </a:srgbClr>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400" y="1864360"/>
            <a:ext cx="2057400" cy="2667000"/>
          </a:xfrm>
          <a:prstGeom prst="rect">
            <a:avLst/>
          </a:prstGeom>
        </p:spPr>
      </p:pic>
      <p:sp>
        <p:nvSpPr>
          <p:cNvPr id="6" name="TextBox 5"/>
          <p:cNvSpPr txBox="1"/>
          <p:nvPr/>
        </p:nvSpPr>
        <p:spPr>
          <a:xfrm>
            <a:off x="6934200" y="6477000"/>
            <a:ext cx="2133600" cy="369332"/>
          </a:xfrm>
          <a:prstGeom prst="rect">
            <a:avLst/>
          </a:prstGeom>
          <a:solidFill>
            <a:schemeClr val="accent5">
              <a:lumMod val="50000"/>
            </a:schemeClr>
          </a:solidFill>
        </p:spPr>
        <p:txBody>
          <a:bodyPr wrap="square" rtlCol="0">
            <a:spAutoFit/>
          </a:bodyPr>
          <a:lstStyle/>
          <a:p>
            <a:endParaRPr lang="en-US" dirty="0"/>
          </a:p>
        </p:txBody>
      </p:sp>
    </p:spTree>
    <p:extLst>
      <p:ext uri="{BB962C8B-B14F-4D97-AF65-F5344CB8AC3E}">
        <p14:creationId xmlns:p14="http://schemas.microsoft.com/office/powerpoint/2010/main" val="32017151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742950"/>
          </a:xfrm>
        </p:spPr>
        <p:txBody>
          <a:bodyPr rtlCol="0">
            <a:noAutofit/>
          </a:bodyPr>
          <a:lstStyle/>
          <a:p>
            <a:pPr algn="ctr" fontAlgn="auto">
              <a:spcAft>
                <a:spcPts val="0"/>
              </a:spcAft>
              <a:defRPr/>
            </a:pPr>
            <a:r>
              <a:rPr lang="en-US" sz="4000" dirty="0" smtClean="0">
                <a:solidFill>
                  <a:schemeClr val="accent5">
                    <a:lumMod val="50000"/>
                  </a:schemeClr>
                </a:solidFill>
              </a:rPr>
              <a:t>EMPLOYEE CONDUCT POLICIES</a:t>
            </a:r>
            <a:endParaRPr lang="en-US" sz="4000" dirty="0">
              <a:solidFill>
                <a:schemeClr val="accent5">
                  <a:lumMod val="50000"/>
                </a:schemeClr>
              </a:solidFill>
            </a:endParaRPr>
          </a:p>
        </p:txBody>
      </p:sp>
      <p:sp>
        <p:nvSpPr>
          <p:cNvPr id="5" name="Content Placeholder 2"/>
          <p:cNvSpPr>
            <a:spLocks noGrp="1"/>
          </p:cNvSpPr>
          <p:nvPr>
            <p:ph idx="1"/>
          </p:nvPr>
        </p:nvSpPr>
        <p:spPr>
          <a:xfrm>
            <a:off x="380999" y="1219200"/>
            <a:ext cx="8382001" cy="3787435"/>
          </a:xfrm>
        </p:spPr>
        <p:txBody>
          <a:bodyPr rtlCol="0">
            <a:noAutofit/>
          </a:bodyPr>
          <a:lstStyle/>
          <a:p>
            <a:r>
              <a:rPr lang="en-US" sz="2800" dirty="0"/>
              <a:t>Interfering with the job performance of fellow employees is prohibited.</a:t>
            </a:r>
          </a:p>
          <a:p>
            <a:r>
              <a:rPr lang="en-US" sz="2800" dirty="0"/>
              <a:t>Each employee is expected to work in a cooperative manner with </a:t>
            </a:r>
            <a:r>
              <a:rPr lang="en-US" sz="2800" dirty="0" smtClean="0"/>
              <a:t>management, supervision</a:t>
            </a:r>
            <a:r>
              <a:rPr lang="en-US" sz="2800" dirty="0"/>
              <a:t>, coworkers, customers and vendors.  </a:t>
            </a:r>
          </a:p>
          <a:p>
            <a:r>
              <a:rPr lang="en-US" sz="2800" dirty="0"/>
              <a:t>Being insubordinate, threatening, intimidating, or sexually harassing a manager/supervisor, coworker, or customer will result in discipline.</a:t>
            </a:r>
          </a:p>
          <a:p>
            <a:r>
              <a:rPr lang="en-US" sz="2800" dirty="0"/>
              <a:t>It is important that employees practice caution and discretion when posting content on social media that could affect the </a:t>
            </a:r>
            <a:r>
              <a:rPr lang="en-US" sz="2800" dirty="0" smtClean="0"/>
              <a:t>County’s provision of services to the public.</a:t>
            </a:r>
            <a:endParaRPr lang="en-US" sz="2800" dirty="0"/>
          </a:p>
        </p:txBody>
      </p:sp>
      <p:sp>
        <p:nvSpPr>
          <p:cNvPr id="4" name="TextBox 3"/>
          <p:cNvSpPr txBox="1"/>
          <p:nvPr/>
        </p:nvSpPr>
        <p:spPr>
          <a:xfrm>
            <a:off x="6934200" y="6477000"/>
            <a:ext cx="2133600" cy="369332"/>
          </a:xfrm>
          <a:prstGeom prst="rect">
            <a:avLst/>
          </a:prstGeom>
          <a:solidFill>
            <a:schemeClr val="accent5">
              <a:lumMod val="50000"/>
            </a:schemeClr>
          </a:solidFill>
        </p:spPr>
        <p:txBody>
          <a:bodyPr wrap="square" rtlCol="0">
            <a:spAutoFit/>
          </a:bodyPr>
          <a:lstStyle/>
          <a:p>
            <a:endParaRPr lang="en-US" dirty="0"/>
          </a:p>
        </p:txBody>
      </p:sp>
    </p:spTree>
    <p:extLst>
      <p:ext uri="{BB962C8B-B14F-4D97-AF65-F5344CB8AC3E}">
        <p14:creationId xmlns:p14="http://schemas.microsoft.com/office/powerpoint/2010/main" val="11782898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304800" y="0"/>
            <a:ext cx="8610600" cy="1143000"/>
          </a:xfrm>
        </p:spPr>
        <p:txBody>
          <a:bodyPr>
            <a:noAutofit/>
          </a:bodyPr>
          <a:lstStyle/>
          <a:p>
            <a:pPr algn="ctr"/>
            <a:r>
              <a:rPr lang="en-US" sz="4000" b="1" dirty="0" smtClean="0">
                <a:solidFill>
                  <a:schemeClr val="accent5">
                    <a:lumMod val="50000"/>
                  </a:schemeClr>
                </a:solidFill>
                <a:latin typeface="Helvetica" pitchFamily="34" charset="0"/>
                <a:cs typeface="Helvetica" pitchFamily="34" charset="0"/>
              </a:rPr>
              <a:t>PERC’S VIEWS ON </a:t>
            </a:r>
            <a:br>
              <a:rPr lang="en-US" sz="4000" b="1" dirty="0" smtClean="0">
                <a:solidFill>
                  <a:schemeClr val="accent5">
                    <a:lumMod val="50000"/>
                  </a:schemeClr>
                </a:solidFill>
                <a:latin typeface="Helvetica" pitchFamily="34" charset="0"/>
                <a:cs typeface="Helvetica" pitchFamily="34" charset="0"/>
              </a:rPr>
            </a:br>
            <a:r>
              <a:rPr lang="en-US" sz="4000" b="1" dirty="0" smtClean="0">
                <a:solidFill>
                  <a:schemeClr val="accent5">
                    <a:lumMod val="50000"/>
                  </a:schemeClr>
                </a:solidFill>
                <a:latin typeface="Helvetica" pitchFamily="34" charset="0"/>
                <a:cs typeface="Helvetica" pitchFamily="34" charset="0"/>
              </a:rPr>
              <a:t>SOCIAL MEDIA POLICIES</a:t>
            </a:r>
            <a:endParaRPr lang="en-US" sz="4000" b="1" dirty="0" smtClean="0">
              <a:solidFill>
                <a:schemeClr val="accent5">
                  <a:lumMod val="50000"/>
                </a:schemeClr>
              </a:solidFill>
            </a:endParaRPr>
          </a:p>
        </p:txBody>
      </p:sp>
      <p:sp>
        <p:nvSpPr>
          <p:cNvPr id="37891" name="Content Placeholder 2"/>
          <p:cNvSpPr>
            <a:spLocks noGrp="1"/>
          </p:cNvSpPr>
          <p:nvPr>
            <p:ph idx="1"/>
          </p:nvPr>
        </p:nvSpPr>
        <p:spPr>
          <a:xfrm>
            <a:off x="76200" y="1219200"/>
            <a:ext cx="8915400" cy="5244230"/>
          </a:xfrm>
        </p:spPr>
        <p:txBody>
          <a:bodyPr>
            <a:noAutofit/>
          </a:bodyPr>
          <a:lstStyle/>
          <a:p>
            <a:pPr marL="346075" lvl="1">
              <a:spcBef>
                <a:spcPts val="600"/>
              </a:spcBef>
              <a:buSzPct val="100000"/>
              <a:buFont typeface="Arial" pitchFamily="34" charset="0"/>
              <a:buChar char="•"/>
            </a:pPr>
            <a:r>
              <a:rPr lang="en-US" sz="3000" dirty="0" smtClean="0">
                <a:solidFill>
                  <a:schemeClr val="accent5">
                    <a:lumMod val="50000"/>
                  </a:schemeClr>
                </a:solidFill>
              </a:rPr>
              <a:t>“Employees of the Department shall not post communications on social media websites that tend to interfere with the maintenance of proper discipline and/or damages or impairs the reputation and/or efficiency of the Department or its employees.”</a:t>
            </a:r>
          </a:p>
          <a:p>
            <a:pPr marL="346075" lvl="1">
              <a:spcBef>
                <a:spcPts val="600"/>
              </a:spcBef>
              <a:buSzPct val="100000"/>
              <a:buFont typeface="Arial" pitchFamily="34" charset="0"/>
              <a:buChar char="•"/>
            </a:pPr>
            <a:r>
              <a:rPr lang="en-US" sz="3000" dirty="0" smtClean="0">
                <a:solidFill>
                  <a:schemeClr val="accent5">
                    <a:lumMod val="50000"/>
                  </a:schemeClr>
                </a:solidFill>
              </a:rPr>
              <a:t>“Employees of the Department shall not criticize, ridicule, or debase the reputation of the Department, its policies, its officers, or other employees.”</a:t>
            </a:r>
          </a:p>
          <a:p>
            <a:pPr marL="690563" lvl="1" indent="-233363">
              <a:spcBef>
                <a:spcPts val="600"/>
              </a:spcBef>
              <a:buSzPct val="100000"/>
            </a:pPr>
            <a:r>
              <a:rPr lang="en-US" sz="2800" i="1" dirty="0">
                <a:solidFill>
                  <a:schemeClr val="accent5">
                    <a:lumMod val="50000"/>
                  </a:schemeClr>
                </a:solidFill>
              </a:rPr>
              <a:t>Orange County Professional Firefighters v. Orange </a:t>
            </a:r>
            <a:r>
              <a:rPr lang="en-US" sz="2800" i="1" dirty="0" smtClean="0">
                <a:solidFill>
                  <a:schemeClr val="accent5">
                    <a:lumMod val="50000"/>
                  </a:schemeClr>
                </a:solidFill>
              </a:rPr>
              <a:t>County</a:t>
            </a:r>
            <a:endParaRPr lang="en-US" sz="2800" dirty="0" smtClean="0">
              <a:solidFill>
                <a:schemeClr val="accent5">
                  <a:lumMod val="50000"/>
                </a:schemeClr>
              </a:solidFill>
            </a:endParaRPr>
          </a:p>
        </p:txBody>
      </p:sp>
      <p:sp>
        <p:nvSpPr>
          <p:cNvPr id="4" name="TextBox 3"/>
          <p:cNvSpPr txBox="1"/>
          <p:nvPr/>
        </p:nvSpPr>
        <p:spPr>
          <a:xfrm>
            <a:off x="6934200" y="6477000"/>
            <a:ext cx="2133600" cy="369332"/>
          </a:xfrm>
          <a:prstGeom prst="rect">
            <a:avLst/>
          </a:prstGeom>
          <a:solidFill>
            <a:schemeClr val="accent5">
              <a:lumMod val="50000"/>
            </a:schemeClr>
          </a:solidFill>
        </p:spPr>
        <p:txBody>
          <a:bodyPr wrap="square" rtlCol="0">
            <a:spAutoFit/>
          </a:bodyPr>
          <a:lstStyle/>
          <a:p>
            <a:endParaRPr lang="en-US" dirty="0"/>
          </a:p>
        </p:txBody>
      </p:sp>
    </p:spTree>
    <p:extLst>
      <p:ext uri="{BB962C8B-B14F-4D97-AF65-F5344CB8AC3E}">
        <p14:creationId xmlns:p14="http://schemas.microsoft.com/office/powerpoint/2010/main" val="32386587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304800" y="0"/>
            <a:ext cx="8610600" cy="1143000"/>
          </a:xfrm>
        </p:spPr>
        <p:txBody>
          <a:bodyPr>
            <a:noAutofit/>
          </a:bodyPr>
          <a:lstStyle/>
          <a:p>
            <a:pPr algn="ctr"/>
            <a:r>
              <a:rPr lang="en-US" sz="4000" b="1" dirty="0" smtClean="0">
                <a:solidFill>
                  <a:schemeClr val="accent5">
                    <a:lumMod val="50000"/>
                  </a:schemeClr>
                </a:solidFill>
                <a:latin typeface="Helvetica" pitchFamily="34" charset="0"/>
                <a:cs typeface="Helvetica" pitchFamily="34" charset="0"/>
              </a:rPr>
              <a:t>PERMISSIBLE </a:t>
            </a:r>
            <a:br>
              <a:rPr lang="en-US" sz="4000" b="1" dirty="0" smtClean="0">
                <a:solidFill>
                  <a:schemeClr val="accent5">
                    <a:lumMod val="50000"/>
                  </a:schemeClr>
                </a:solidFill>
                <a:latin typeface="Helvetica" pitchFamily="34" charset="0"/>
                <a:cs typeface="Helvetica" pitchFamily="34" charset="0"/>
              </a:rPr>
            </a:br>
            <a:r>
              <a:rPr lang="en-US" sz="4000" b="1" dirty="0" smtClean="0">
                <a:solidFill>
                  <a:schemeClr val="accent5">
                    <a:lumMod val="50000"/>
                  </a:schemeClr>
                </a:solidFill>
                <a:latin typeface="Helvetica" pitchFamily="34" charset="0"/>
                <a:cs typeface="Helvetica" pitchFamily="34" charset="0"/>
              </a:rPr>
              <a:t>SOCIAL MEDIA POLICIES</a:t>
            </a:r>
            <a:endParaRPr lang="en-US" sz="4000" b="1" dirty="0" smtClean="0">
              <a:solidFill>
                <a:schemeClr val="accent5">
                  <a:lumMod val="50000"/>
                </a:schemeClr>
              </a:solidFill>
            </a:endParaRPr>
          </a:p>
        </p:txBody>
      </p:sp>
      <p:sp>
        <p:nvSpPr>
          <p:cNvPr id="37891" name="Content Placeholder 2"/>
          <p:cNvSpPr>
            <a:spLocks noGrp="1"/>
          </p:cNvSpPr>
          <p:nvPr>
            <p:ph idx="1"/>
          </p:nvPr>
        </p:nvSpPr>
        <p:spPr>
          <a:xfrm>
            <a:off x="457200" y="1447800"/>
            <a:ext cx="8305800" cy="5015630"/>
          </a:xfrm>
        </p:spPr>
        <p:txBody>
          <a:bodyPr>
            <a:noAutofit/>
          </a:bodyPr>
          <a:lstStyle/>
          <a:p>
            <a:pPr>
              <a:buClrTx/>
              <a:buSzPct val="100000"/>
              <a:buFont typeface="Arial" pitchFamily="34" charset="0"/>
              <a:buChar char="•"/>
            </a:pPr>
            <a:r>
              <a:rPr lang="en-US" sz="3200" dirty="0" smtClean="0"/>
              <a:t>Employers can establish social media policies that:</a:t>
            </a:r>
          </a:p>
          <a:p>
            <a:pPr lvl="1">
              <a:spcBef>
                <a:spcPts val="1800"/>
              </a:spcBef>
            </a:pPr>
            <a:r>
              <a:rPr lang="en-US" sz="2800" dirty="0" smtClean="0">
                <a:solidFill>
                  <a:schemeClr val="accent5">
                    <a:lumMod val="50000"/>
                  </a:schemeClr>
                </a:solidFill>
              </a:rPr>
              <a:t>Prohibit or limit access to social media during work hours;</a:t>
            </a:r>
          </a:p>
          <a:p>
            <a:pPr lvl="1">
              <a:spcBef>
                <a:spcPts val="1800"/>
              </a:spcBef>
            </a:pPr>
            <a:r>
              <a:rPr lang="en-US" sz="2800" dirty="0" smtClean="0">
                <a:solidFill>
                  <a:schemeClr val="accent5">
                    <a:lumMod val="50000"/>
                  </a:schemeClr>
                </a:solidFill>
              </a:rPr>
              <a:t>Prohibit disclosure of confidential information;</a:t>
            </a:r>
          </a:p>
          <a:p>
            <a:pPr lvl="1">
              <a:spcBef>
                <a:spcPts val="1800"/>
              </a:spcBef>
            </a:pPr>
            <a:r>
              <a:rPr lang="en-US" sz="2800" dirty="0" smtClean="0">
                <a:solidFill>
                  <a:schemeClr val="accent5">
                    <a:lumMod val="50000"/>
                  </a:schemeClr>
                </a:solidFill>
              </a:rPr>
              <a:t>Prohibit illegal harassment through the use of social media;</a:t>
            </a:r>
          </a:p>
          <a:p>
            <a:pPr lvl="1">
              <a:spcBef>
                <a:spcPts val="1800"/>
              </a:spcBef>
            </a:pPr>
            <a:r>
              <a:rPr lang="en-US" sz="2800" dirty="0" smtClean="0">
                <a:solidFill>
                  <a:schemeClr val="accent5">
                    <a:lumMod val="50000"/>
                  </a:schemeClr>
                </a:solidFill>
              </a:rPr>
              <a:t>Prohibit statements likely to cause disruption in the workplace.</a:t>
            </a:r>
          </a:p>
        </p:txBody>
      </p:sp>
      <p:sp>
        <p:nvSpPr>
          <p:cNvPr id="4" name="TextBox 3"/>
          <p:cNvSpPr txBox="1"/>
          <p:nvPr/>
        </p:nvSpPr>
        <p:spPr>
          <a:xfrm>
            <a:off x="6934200" y="6477000"/>
            <a:ext cx="2133600" cy="369332"/>
          </a:xfrm>
          <a:prstGeom prst="rect">
            <a:avLst/>
          </a:prstGeom>
          <a:solidFill>
            <a:schemeClr val="accent5">
              <a:lumMod val="50000"/>
            </a:schemeClr>
          </a:solidFill>
        </p:spPr>
        <p:txBody>
          <a:bodyPr wrap="square" rtlCol="0">
            <a:spAutoFit/>
          </a:bodyPr>
          <a:lstStyle/>
          <a:p>
            <a:endParaRPr lang="en-US" dirty="0"/>
          </a:p>
        </p:txBody>
      </p:sp>
    </p:spTree>
    <p:extLst>
      <p:ext uri="{BB962C8B-B14F-4D97-AF65-F5344CB8AC3E}">
        <p14:creationId xmlns:p14="http://schemas.microsoft.com/office/powerpoint/2010/main" val="29428571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rtlCol="0">
            <a:noAutofit/>
          </a:bodyPr>
          <a:lstStyle/>
          <a:p>
            <a:pPr algn="ctr" fontAlgn="auto">
              <a:spcAft>
                <a:spcPts val="0"/>
              </a:spcAft>
              <a:defRPr/>
            </a:pPr>
            <a:r>
              <a:rPr lang="en-US" sz="4000" dirty="0" smtClean="0">
                <a:solidFill>
                  <a:schemeClr val="accent5">
                    <a:lumMod val="50000"/>
                  </a:schemeClr>
                </a:solidFill>
              </a:rPr>
              <a:t>COMMUNICATIONS POLICIES</a:t>
            </a:r>
            <a:endParaRPr lang="en-US" sz="4000" dirty="0">
              <a:solidFill>
                <a:schemeClr val="accent5">
                  <a:lumMod val="50000"/>
                </a:schemeClr>
              </a:solidFill>
            </a:endParaRPr>
          </a:p>
        </p:txBody>
      </p:sp>
      <p:sp>
        <p:nvSpPr>
          <p:cNvPr id="5" name="Content Placeholder 2"/>
          <p:cNvSpPr>
            <a:spLocks noGrp="1"/>
          </p:cNvSpPr>
          <p:nvPr>
            <p:ph idx="1"/>
          </p:nvPr>
        </p:nvSpPr>
        <p:spPr>
          <a:xfrm>
            <a:off x="304800" y="1219200"/>
            <a:ext cx="8610600" cy="3899183"/>
          </a:xfrm>
        </p:spPr>
        <p:txBody>
          <a:bodyPr rtlCol="0">
            <a:noAutofit/>
          </a:bodyPr>
          <a:lstStyle/>
          <a:p>
            <a:r>
              <a:rPr lang="en-US" sz="2400" dirty="0"/>
              <a:t>Employees are not </a:t>
            </a:r>
            <a:r>
              <a:rPr lang="en-US" sz="2400" dirty="0" smtClean="0"/>
              <a:t>authorized </a:t>
            </a:r>
            <a:r>
              <a:rPr lang="en-US" sz="2400" dirty="0"/>
              <a:t>to speak to any representatives </a:t>
            </a:r>
            <a:r>
              <a:rPr lang="en-US" sz="2400" dirty="0" smtClean="0"/>
              <a:t>of the media </a:t>
            </a:r>
            <a:r>
              <a:rPr lang="en-US" sz="2400" dirty="0"/>
              <a:t>about </a:t>
            </a:r>
            <a:r>
              <a:rPr lang="en-US" sz="2400" dirty="0" smtClean="0"/>
              <a:t>County matters unless designated </a:t>
            </a:r>
            <a:r>
              <a:rPr lang="en-US" sz="2400" dirty="0"/>
              <a:t>to do so by HR, and must refer all media inquiries </a:t>
            </a:r>
            <a:r>
              <a:rPr lang="en-US" sz="2400" dirty="0" smtClean="0"/>
              <a:t>to the county PIO.    </a:t>
            </a:r>
            <a:endParaRPr lang="en-US" sz="2400" dirty="0"/>
          </a:p>
          <a:p>
            <a:r>
              <a:rPr lang="en-US" sz="2400" dirty="0" smtClean="0"/>
              <a:t>If </a:t>
            </a:r>
            <a:r>
              <a:rPr lang="en-US" sz="2400" dirty="0"/>
              <a:t>you are contacted by any government agency </a:t>
            </a:r>
            <a:r>
              <a:rPr lang="en-US" sz="2400" dirty="0" smtClean="0"/>
              <a:t>for any matter relating to your work or the City’s business you </a:t>
            </a:r>
            <a:r>
              <a:rPr lang="en-US" sz="2400" dirty="0"/>
              <a:t>should </a:t>
            </a:r>
            <a:r>
              <a:rPr lang="en-US" sz="2400" dirty="0" smtClean="0"/>
              <a:t>contact the City Attorney immediately </a:t>
            </a:r>
            <a:r>
              <a:rPr lang="en-US" sz="2400" dirty="0"/>
              <a:t>for assistance</a:t>
            </a:r>
            <a:r>
              <a:rPr lang="en-US" sz="2400" dirty="0" smtClean="0"/>
              <a:t>.</a:t>
            </a:r>
          </a:p>
          <a:p>
            <a:r>
              <a:rPr lang="en-US" sz="2400" dirty="0"/>
              <a:t>Events may occur at </a:t>
            </a:r>
            <a:r>
              <a:rPr lang="en-US" sz="2400" dirty="0" smtClean="0"/>
              <a:t>the County that </a:t>
            </a:r>
            <a:r>
              <a:rPr lang="en-US" sz="2400" dirty="0"/>
              <a:t>will draw </a:t>
            </a:r>
            <a:r>
              <a:rPr lang="en-US" sz="2400" dirty="0" smtClean="0"/>
              <a:t>attention </a:t>
            </a:r>
            <a:r>
              <a:rPr lang="en-US" sz="2400" dirty="0"/>
              <a:t>from the news media. </a:t>
            </a:r>
            <a:r>
              <a:rPr lang="en-US" sz="2400" i="1" dirty="0"/>
              <a:t>It is imperative that one person speaks for the </a:t>
            </a:r>
            <a:r>
              <a:rPr lang="en-US" sz="2400" i="1" dirty="0" smtClean="0"/>
              <a:t>County </a:t>
            </a:r>
            <a:r>
              <a:rPr lang="en-US" sz="2400" i="1" dirty="0"/>
              <a:t>to deliver an appropriate message and to avoid giving misinformation in any media inquiry. </a:t>
            </a:r>
            <a:r>
              <a:rPr lang="en-US" sz="2400" dirty="0"/>
              <a:t>Answer all </a:t>
            </a:r>
            <a:r>
              <a:rPr lang="en-US" sz="2400" dirty="0" smtClean="0"/>
              <a:t>media </a:t>
            </a:r>
            <a:r>
              <a:rPr lang="en-US" sz="2400" dirty="0"/>
              <a:t>questions like this: “I am not authorized to comment for the </a:t>
            </a:r>
            <a:r>
              <a:rPr lang="en-US" sz="2400" dirty="0" smtClean="0"/>
              <a:t>County </a:t>
            </a:r>
            <a:r>
              <a:rPr lang="en-US" sz="2400" dirty="0"/>
              <a:t>(or I don't have the information you want). Let me have our </a:t>
            </a:r>
            <a:r>
              <a:rPr lang="en-US" sz="2400" dirty="0" smtClean="0"/>
              <a:t>Public Information Officer </a:t>
            </a:r>
            <a:r>
              <a:rPr lang="en-US" sz="2400" dirty="0"/>
              <a:t>contact you.”</a:t>
            </a:r>
          </a:p>
          <a:p>
            <a:endParaRPr lang="en-US" sz="2400" dirty="0"/>
          </a:p>
        </p:txBody>
      </p:sp>
      <p:sp>
        <p:nvSpPr>
          <p:cNvPr id="4" name="TextBox 3"/>
          <p:cNvSpPr txBox="1"/>
          <p:nvPr/>
        </p:nvSpPr>
        <p:spPr>
          <a:xfrm>
            <a:off x="6934200" y="6477000"/>
            <a:ext cx="2133600" cy="369332"/>
          </a:xfrm>
          <a:prstGeom prst="rect">
            <a:avLst/>
          </a:prstGeom>
          <a:solidFill>
            <a:schemeClr val="accent5">
              <a:lumMod val="50000"/>
            </a:schemeClr>
          </a:solidFill>
        </p:spPr>
        <p:txBody>
          <a:bodyPr wrap="square" rtlCol="0">
            <a:spAutoFit/>
          </a:bodyPr>
          <a:lstStyle/>
          <a:p>
            <a:endParaRPr lang="en-US" dirty="0"/>
          </a:p>
        </p:txBody>
      </p:sp>
    </p:spTree>
    <p:extLst>
      <p:ext uri="{BB962C8B-B14F-4D97-AF65-F5344CB8AC3E}">
        <p14:creationId xmlns:p14="http://schemas.microsoft.com/office/powerpoint/2010/main" val="34466038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0"/>
            <a:ext cx="9144000" cy="1143000"/>
          </a:xfrm>
        </p:spPr>
        <p:txBody>
          <a:bodyPr>
            <a:noAutofit/>
          </a:bodyPr>
          <a:lstStyle/>
          <a:p>
            <a:pPr algn="ctr"/>
            <a:r>
              <a:rPr lang="en-US" sz="4000" dirty="0">
                <a:solidFill>
                  <a:srgbClr val="203864"/>
                </a:solidFill>
              </a:rPr>
              <a:t>THE STATE OF THE UNIONS</a:t>
            </a:r>
            <a:endParaRPr lang="en-US" sz="4000" b="1" dirty="0">
              <a:solidFill>
                <a:srgbClr val="203864"/>
              </a:solidFill>
            </a:endParaRPr>
          </a:p>
        </p:txBody>
      </p:sp>
      <p:sp>
        <p:nvSpPr>
          <p:cNvPr id="4" name="TextBox 3"/>
          <p:cNvSpPr txBox="1"/>
          <p:nvPr/>
        </p:nvSpPr>
        <p:spPr>
          <a:xfrm>
            <a:off x="6934200" y="6477000"/>
            <a:ext cx="2133600" cy="369332"/>
          </a:xfrm>
          <a:prstGeom prst="rect">
            <a:avLst/>
          </a:prstGeom>
          <a:solidFill>
            <a:schemeClr val="accent5">
              <a:lumMod val="50000"/>
            </a:schemeClr>
          </a:solidFill>
        </p:spPr>
        <p:txBody>
          <a:bodyPr wrap="square" rtlCol="0">
            <a:spAutoFit/>
          </a:bodyPr>
          <a:lstStyle/>
          <a:p>
            <a:endParaRPr lang="en-US" dirty="0"/>
          </a:p>
        </p:txBody>
      </p:sp>
      <p:sp>
        <p:nvSpPr>
          <p:cNvPr id="6" name="Rectangle 3"/>
          <p:cNvSpPr txBox="1">
            <a:spLocks noChangeArrowheads="1"/>
          </p:cNvSpPr>
          <p:nvPr/>
        </p:nvSpPr>
        <p:spPr bwMode="auto">
          <a:xfrm>
            <a:off x="381000" y="1524000"/>
            <a:ext cx="5334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bg1"/>
                </a:solidFill>
                <a:latin typeface="Arial" panose="020B0604020202020204" pitchFamily="34" charset="0"/>
                <a:ea typeface="+mn-ea"/>
                <a:cs typeface="Arial" panose="020B0604020202020204" pitchFamily="34" charset="0"/>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rgbClr val="1F4E79"/>
                </a:solidFill>
                <a:latin typeface="Arial" panose="020B0604020202020204" pitchFamily="34" charset="0"/>
                <a:ea typeface="+mn-ea"/>
                <a:cs typeface="Arial" panose="020B0604020202020204" pitchFamily="34" charset="0"/>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rgbClr val="1F4E79"/>
                </a:solidFill>
                <a:latin typeface="Arial" panose="020B0604020202020204" pitchFamily="34" charset="0"/>
                <a:ea typeface="+mn-ea"/>
                <a:cs typeface="Arial" panose="020B0604020202020204" pitchFamily="34" charset="0"/>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bg1"/>
                </a:solidFill>
                <a:latin typeface="Arial" panose="020B0604020202020204" pitchFamily="34" charset="0"/>
                <a:ea typeface="+mn-ea"/>
                <a:cs typeface="Arial" panose="020B0604020202020204" pitchFamily="34" charset="0"/>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61951" lvl="1" indent="-461951" algn="just">
              <a:buSzPct val="60000"/>
              <a:buFont typeface="Arial" panose="020B0604020202020204" pitchFamily="34" charset="0"/>
              <a:buChar char="●"/>
            </a:pPr>
            <a:r>
              <a:rPr lang="en-US" altLang="en-US" sz="3200" dirty="0">
                <a:solidFill>
                  <a:srgbClr val="203864"/>
                </a:solidFill>
              </a:rPr>
              <a:t>1952 – 35% of U.S. employees</a:t>
            </a:r>
          </a:p>
          <a:p>
            <a:pPr marL="461951" lvl="1" indent="-461951" algn="just">
              <a:spcBef>
                <a:spcPts val="1200"/>
              </a:spcBef>
              <a:buSzPct val="60000"/>
              <a:buFont typeface="Arial" panose="020B0604020202020204" pitchFamily="34" charset="0"/>
              <a:buChar char="●"/>
            </a:pPr>
            <a:r>
              <a:rPr lang="en-US" altLang="en-US" sz="3200" dirty="0">
                <a:solidFill>
                  <a:srgbClr val="203864"/>
                </a:solidFill>
              </a:rPr>
              <a:t>1983 – 20.1% of U.S. employees</a:t>
            </a:r>
          </a:p>
          <a:p>
            <a:pPr marL="461951" lvl="1" indent="-461951" algn="just">
              <a:spcBef>
                <a:spcPts val="1200"/>
              </a:spcBef>
              <a:spcAft>
                <a:spcPts val="600"/>
              </a:spcAft>
              <a:buSzPct val="60000"/>
              <a:buFont typeface="Arial" panose="020B0604020202020204" pitchFamily="34" charset="0"/>
              <a:buChar char="●"/>
            </a:pPr>
            <a:r>
              <a:rPr lang="en-US" altLang="en-US" sz="3200" dirty="0">
                <a:solidFill>
                  <a:srgbClr val="203864"/>
                </a:solidFill>
              </a:rPr>
              <a:t> 2014 - 11.1% of U.S. employees</a:t>
            </a:r>
          </a:p>
          <a:p>
            <a:pPr marL="861992" lvl="2" indent="-461951" algn="just">
              <a:spcAft>
                <a:spcPts val="600"/>
              </a:spcAft>
              <a:buSzPct val="60000"/>
              <a:buFont typeface="Arial" panose="020B0604020202020204" pitchFamily="34" charset="0"/>
              <a:buChar char="●"/>
            </a:pPr>
            <a:r>
              <a:rPr lang="en-US" altLang="en-US" sz="2800" dirty="0">
                <a:solidFill>
                  <a:srgbClr val="203864"/>
                </a:solidFill>
              </a:rPr>
              <a:t>6.6% of private sector</a:t>
            </a:r>
          </a:p>
          <a:p>
            <a:pPr marL="861992" lvl="2" indent="-461951" algn="just">
              <a:buSzPct val="60000"/>
              <a:buFont typeface="Arial" panose="020B0604020202020204" pitchFamily="34" charset="0"/>
              <a:buChar char="●"/>
            </a:pPr>
            <a:r>
              <a:rPr lang="en-US" altLang="en-US" sz="2800" dirty="0">
                <a:solidFill>
                  <a:srgbClr val="203864"/>
                </a:solidFill>
              </a:rPr>
              <a:t>35.7% of public sector</a:t>
            </a:r>
          </a:p>
          <a:p>
            <a:pPr algn="just">
              <a:buFontTx/>
              <a:buNone/>
            </a:pPr>
            <a:endParaRPr lang="en-US" altLang="en-US" sz="2400" dirty="0"/>
          </a:p>
        </p:txBody>
      </p:sp>
      <p:pic>
        <p:nvPicPr>
          <p:cNvPr id="9" name="Picture 8" descr="downward tre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1828800"/>
            <a:ext cx="3124200" cy="3291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59153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14400"/>
          </a:xfrm>
        </p:spPr>
        <p:txBody>
          <a:bodyPr rtlCol="0" anchor="t">
            <a:noAutofit/>
          </a:bodyPr>
          <a:lstStyle/>
          <a:p>
            <a:pPr algn="ctr" fontAlgn="auto">
              <a:spcAft>
                <a:spcPts val="0"/>
              </a:spcAft>
              <a:defRPr/>
            </a:pPr>
            <a:r>
              <a:rPr lang="en-US" sz="4000" dirty="0" smtClean="0">
                <a:solidFill>
                  <a:srgbClr val="002060"/>
                </a:solidFill>
              </a:rPr>
              <a:t>LOGO USE POLICIES</a:t>
            </a:r>
            <a:endParaRPr lang="en-US" dirty="0">
              <a:solidFill>
                <a:srgbClr val="002060"/>
              </a:solidFill>
            </a:endParaRPr>
          </a:p>
        </p:txBody>
      </p:sp>
      <p:sp>
        <p:nvSpPr>
          <p:cNvPr id="3" name="Content Placeholder 2"/>
          <p:cNvSpPr>
            <a:spLocks noGrp="1"/>
          </p:cNvSpPr>
          <p:nvPr>
            <p:ph idx="1"/>
          </p:nvPr>
        </p:nvSpPr>
        <p:spPr>
          <a:xfrm>
            <a:off x="533400" y="3733800"/>
            <a:ext cx="8044859" cy="2127272"/>
          </a:xfrm>
        </p:spPr>
        <p:txBody>
          <a:bodyPr rtlCol="0">
            <a:noAutofit/>
          </a:bodyPr>
          <a:lstStyle/>
          <a:p>
            <a:r>
              <a:rPr lang="en-US" sz="2800" dirty="0"/>
              <a:t>Respect all copyright and other intellectual property laws.</a:t>
            </a:r>
          </a:p>
          <a:p>
            <a:r>
              <a:rPr lang="en-US" sz="2800" dirty="0"/>
              <a:t>Use of the </a:t>
            </a:r>
            <a:r>
              <a:rPr lang="en-US" sz="2800" dirty="0" smtClean="0"/>
              <a:t>City’s logos or </a:t>
            </a:r>
            <a:r>
              <a:rPr lang="en-US" sz="2800" dirty="0"/>
              <a:t>other protected information or property for any business/commercial venture </a:t>
            </a:r>
            <a:r>
              <a:rPr lang="en-US" sz="2800" dirty="0" smtClean="0"/>
              <a:t>is subject to </a:t>
            </a:r>
            <a:r>
              <a:rPr lang="en-US" sz="2800" dirty="0"/>
              <a:t>the </a:t>
            </a:r>
            <a:r>
              <a:rPr lang="en-US" sz="2800" dirty="0" smtClean="0"/>
              <a:t>City Manager’s </a:t>
            </a:r>
            <a:r>
              <a:rPr lang="en-US" sz="2800" dirty="0"/>
              <a:t>express written authorization.  </a:t>
            </a:r>
          </a:p>
        </p:txBody>
      </p:sp>
      <p:sp>
        <p:nvSpPr>
          <p:cNvPr id="4" name="TextBox 3"/>
          <p:cNvSpPr txBox="1"/>
          <p:nvPr/>
        </p:nvSpPr>
        <p:spPr>
          <a:xfrm>
            <a:off x="6684484" y="2369315"/>
            <a:ext cx="248786" cy="369332"/>
          </a:xfrm>
          <a:prstGeom prst="rect">
            <a:avLst/>
          </a:prstGeom>
          <a:noFill/>
        </p:spPr>
        <p:txBody>
          <a:bodyPr wrap="none" rtlCol="0">
            <a:spAutoFit/>
          </a:bodyPr>
          <a:lstStyle/>
          <a:p>
            <a:r>
              <a:rPr lang="en-US" dirty="0" smtClean="0"/>
              <a:t> </a:t>
            </a:r>
            <a:endParaRPr lang="en-US" dirty="0"/>
          </a:p>
        </p:txBody>
      </p:sp>
      <p:sp>
        <p:nvSpPr>
          <p:cNvPr id="5" name="TextBox 4"/>
          <p:cNvSpPr txBox="1"/>
          <p:nvPr/>
        </p:nvSpPr>
        <p:spPr>
          <a:xfrm>
            <a:off x="533400" y="1219200"/>
            <a:ext cx="5432590" cy="2521716"/>
          </a:xfrm>
          <a:prstGeom prst="rect">
            <a:avLst/>
          </a:prstGeom>
          <a:noFill/>
        </p:spPr>
        <p:txBody>
          <a:bodyPr wrap="square" rtlCol="0">
            <a:spAutoFit/>
          </a:bodyPr>
          <a:lstStyle/>
          <a:p>
            <a:pPr marL="171446" indent="-171446" fontAlgn="auto">
              <a:lnSpc>
                <a:spcPct val="90000"/>
              </a:lnSpc>
              <a:spcBef>
                <a:spcPts val="750"/>
              </a:spcBef>
              <a:spcAft>
                <a:spcPts val="0"/>
              </a:spcAft>
              <a:buFont typeface="Arial" panose="020B0604020202020204" pitchFamily="34" charset="0"/>
              <a:buChar char="•"/>
              <a:defRPr/>
            </a:pPr>
            <a:r>
              <a:rPr lang="en-US" sz="2800" dirty="0">
                <a:solidFill>
                  <a:srgbClr val="4472C4">
                    <a:lumMod val="50000"/>
                  </a:srgbClr>
                </a:solidFill>
              </a:rPr>
              <a:t>Do not use any </a:t>
            </a:r>
            <a:r>
              <a:rPr lang="en-US" sz="2800" dirty="0" smtClean="0">
                <a:solidFill>
                  <a:srgbClr val="4472C4">
                    <a:lumMod val="50000"/>
                  </a:srgbClr>
                </a:solidFill>
              </a:rPr>
              <a:t>County </a:t>
            </a:r>
            <a:r>
              <a:rPr lang="en-US" sz="2800" dirty="0">
                <a:solidFill>
                  <a:srgbClr val="4472C4">
                    <a:lumMod val="50000"/>
                  </a:srgbClr>
                </a:solidFill>
              </a:rPr>
              <a:t>logos, </a:t>
            </a:r>
            <a:r>
              <a:rPr lang="en-US" sz="2800" dirty="0" smtClean="0">
                <a:solidFill>
                  <a:srgbClr val="4472C4">
                    <a:lumMod val="50000"/>
                  </a:srgbClr>
                </a:solidFill>
              </a:rPr>
              <a:t>vehicles, </a:t>
            </a:r>
            <a:r>
              <a:rPr lang="en-US" sz="2800" dirty="0">
                <a:solidFill>
                  <a:srgbClr val="4472C4">
                    <a:lumMod val="50000"/>
                  </a:srgbClr>
                </a:solidFill>
              </a:rPr>
              <a:t>graphics, or advertising materials in social media.</a:t>
            </a:r>
          </a:p>
          <a:p>
            <a:pPr marL="171446" indent="-171446" fontAlgn="auto">
              <a:lnSpc>
                <a:spcPct val="90000"/>
              </a:lnSpc>
              <a:spcBef>
                <a:spcPts val="750"/>
              </a:spcBef>
              <a:spcAft>
                <a:spcPts val="0"/>
              </a:spcAft>
              <a:buFont typeface="Arial" panose="020B0604020202020204" pitchFamily="34" charset="0"/>
              <a:buChar char="•"/>
              <a:defRPr/>
            </a:pPr>
            <a:r>
              <a:rPr lang="en-US" sz="2800" dirty="0" smtClean="0">
                <a:solidFill>
                  <a:srgbClr val="4472C4">
                    <a:lumMod val="50000"/>
                  </a:srgbClr>
                </a:solidFill>
              </a:rPr>
              <a:t>County </a:t>
            </a:r>
            <a:r>
              <a:rPr lang="en-US" sz="2800" dirty="0">
                <a:solidFill>
                  <a:srgbClr val="4472C4">
                    <a:lumMod val="50000"/>
                  </a:srgbClr>
                </a:solidFill>
              </a:rPr>
              <a:t>logos </a:t>
            </a:r>
            <a:r>
              <a:rPr lang="en-US" sz="2800" dirty="0" smtClean="0">
                <a:solidFill>
                  <a:srgbClr val="4472C4">
                    <a:lumMod val="50000"/>
                  </a:srgbClr>
                </a:solidFill>
              </a:rPr>
              <a:t>may </a:t>
            </a:r>
            <a:r>
              <a:rPr lang="en-US" sz="2800" dirty="0">
                <a:solidFill>
                  <a:srgbClr val="4472C4">
                    <a:lumMod val="50000"/>
                  </a:srgbClr>
                </a:solidFill>
              </a:rPr>
              <a:t>not be used without written consent.</a:t>
            </a:r>
            <a:endParaRPr lang="en-US" sz="2800" dirty="0"/>
          </a:p>
        </p:txBody>
      </p:sp>
      <p:sp>
        <p:nvSpPr>
          <p:cNvPr id="7" name="TextBox 6"/>
          <p:cNvSpPr txBox="1"/>
          <p:nvPr/>
        </p:nvSpPr>
        <p:spPr>
          <a:xfrm>
            <a:off x="6934200" y="6477000"/>
            <a:ext cx="2133600" cy="369332"/>
          </a:xfrm>
          <a:prstGeom prst="rect">
            <a:avLst/>
          </a:prstGeom>
          <a:solidFill>
            <a:schemeClr val="accent5">
              <a:lumMod val="50000"/>
            </a:schemeClr>
          </a:solidFill>
        </p:spPr>
        <p:txBody>
          <a:bodyPr wrap="square" rtlCol="0">
            <a:spAutoFit/>
          </a:bodyPr>
          <a:lstStyle/>
          <a:p>
            <a:endParaRPr lang="en-US" dirty="0"/>
          </a:p>
        </p:txBody>
      </p:sp>
      <p:pic>
        <p:nvPicPr>
          <p:cNvPr id="8" name="Picture 7"/>
          <p:cNvPicPr>
            <a:picLocks noChangeAspect="1"/>
          </p:cNvPicPr>
          <p:nvPr/>
        </p:nvPicPr>
        <p:blipFill>
          <a:blip r:embed="rId3"/>
          <a:stretch>
            <a:fillRect/>
          </a:stretch>
        </p:blipFill>
        <p:spPr>
          <a:xfrm>
            <a:off x="6248400" y="1447800"/>
            <a:ext cx="2190750" cy="2085975"/>
          </a:xfrm>
          <a:prstGeom prst="rect">
            <a:avLst/>
          </a:prstGeom>
        </p:spPr>
      </p:pic>
    </p:spTree>
    <p:extLst>
      <p:ext uri="{BB962C8B-B14F-4D97-AF65-F5344CB8AC3E}">
        <p14:creationId xmlns:p14="http://schemas.microsoft.com/office/powerpoint/2010/main" val="9483772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rtlCol="0">
            <a:noAutofit/>
          </a:bodyPr>
          <a:lstStyle/>
          <a:p>
            <a:pPr algn="ctr" fontAlgn="auto">
              <a:spcAft>
                <a:spcPts val="0"/>
              </a:spcAft>
              <a:defRPr/>
            </a:pPr>
            <a:r>
              <a:rPr lang="en-US" u="sng" dirty="0" smtClean="0">
                <a:solidFill>
                  <a:schemeClr val="accent4">
                    <a:lumMod val="60000"/>
                    <a:lumOff val="40000"/>
                  </a:schemeClr>
                </a:solidFill>
              </a:rPr>
              <a:t/>
            </a:r>
            <a:br>
              <a:rPr lang="en-US" u="sng" dirty="0" smtClean="0">
                <a:solidFill>
                  <a:schemeClr val="accent4">
                    <a:lumMod val="60000"/>
                    <a:lumOff val="40000"/>
                  </a:schemeClr>
                </a:solidFill>
              </a:rPr>
            </a:br>
            <a:r>
              <a:rPr lang="en-US" sz="4000" dirty="0">
                <a:solidFill>
                  <a:schemeClr val="accent5">
                    <a:lumMod val="50000"/>
                  </a:schemeClr>
                </a:solidFill>
              </a:rPr>
              <a:t>RECORDING, PICTURES &amp; PED POLICIES</a:t>
            </a:r>
            <a:r>
              <a:rPr lang="en-US" dirty="0">
                <a:solidFill>
                  <a:schemeClr val="accent5">
                    <a:lumMod val="50000"/>
                  </a:schemeClr>
                </a:solidFill>
              </a:rPr>
              <a:t/>
            </a:r>
            <a:br>
              <a:rPr lang="en-US" dirty="0">
                <a:solidFill>
                  <a:schemeClr val="accent5">
                    <a:lumMod val="50000"/>
                  </a:schemeClr>
                </a:solidFill>
              </a:rPr>
            </a:br>
            <a:endParaRPr lang="en-US" dirty="0">
              <a:solidFill>
                <a:schemeClr val="accent5">
                  <a:lumMod val="50000"/>
                </a:schemeClr>
              </a:solidFill>
            </a:endParaRPr>
          </a:p>
        </p:txBody>
      </p:sp>
      <p:sp>
        <p:nvSpPr>
          <p:cNvPr id="5" name="Content Placeholder 2"/>
          <p:cNvSpPr>
            <a:spLocks noGrp="1"/>
          </p:cNvSpPr>
          <p:nvPr>
            <p:ph idx="1"/>
          </p:nvPr>
        </p:nvSpPr>
        <p:spPr>
          <a:xfrm>
            <a:off x="152400" y="1295400"/>
            <a:ext cx="8771329" cy="3705470"/>
          </a:xfrm>
        </p:spPr>
        <p:txBody>
          <a:bodyPr rtlCol="0">
            <a:noAutofit/>
          </a:bodyPr>
          <a:lstStyle/>
          <a:p>
            <a:pPr>
              <a:lnSpc>
                <a:spcPct val="100000"/>
              </a:lnSpc>
              <a:spcBef>
                <a:spcPts val="900"/>
              </a:spcBef>
            </a:pPr>
            <a:r>
              <a:rPr lang="en-US" sz="2800" dirty="0"/>
              <a:t>Taking unauthorized pictures or video</a:t>
            </a:r>
          </a:p>
          <a:p>
            <a:pPr marL="173827" indent="0">
              <a:lnSpc>
                <a:spcPct val="100000"/>
              </a:lnSpc>
              <a:spcBef>
                <a:spcPts val="0"/>
              </a:spcBef>
              <a:buNone/>
            </a:pPr>
            <a:r>
              <a:rPr lang="en-US" sz="2800" dirty="0" smtClean="0"/>
              <a:t>in non-public areas </a:t>
            </a:r>
            <a:r>
              <a:rPr lang="en-US" sz="2800" dirty="0"/>
              <a:t>is prohibited.  </a:t>
            </a:r>
          </a:p>
          <a:p>
            <a:pPr>
              <a:spcBef>
                <a:spcPts val="1350"/>
              </a:spcBef>
            </a:pPr>
            <a:r>
              <a:rPr lang="en-US" sz="2800" dirty="0"/>
              <a:t>You may not post photographs taken on </a:t>
            </a:r>
            <a:r>
              <a:rPr lang="en-US" sz="2800" dirty="0" smtClean="0"/>
              <a:t>County </a:t>
            </a:r>
            <a:r>
              <a:rPr lang="en-US" sz="2800" dirty="0"/>
              <a:t>premises without the advance consent of Human Resources </a:t>
            </a:r>
            <a:r>
              <a:rPr lang="en-US" sz="2800" dirty="0" smtClean="0"/>
              <a:t>or </a:t>
            </a:r>
            <a:r>
              <a:rPr lang="en-US" sz="2800" dirty="0"/>
              <a:t>post photographs of employees without their advance consent.</a:t>
            </a:r>
          </a:p>
          <a:p>
            <a:pPr>
              <a:lnSpc>
                <a:spcPct val="100000"/>
              </a:lnSpc>
              <a:spcBef>
                <a:spcPts val="900"/>
              </a:spcBef>
            </a:pPr>
            <a:r>
              <a:rPr lang="en-US" sz="2800" dirty="0"/>
              <a:t>No employee shall use any recording device </a:t>
            </a:r>
            <a:r>
              <a:rPr lang="en-US" sz="2800" dirty="0" smtClean="0"/>
              <a:t>for </a:t>
            </a:r>
            <a:r>
              <a:rPr lang="en-US" sz="2800" dirty="0"/>
              <a:t>the purpose of recording any </a:t>
            </a:r>
            <a:r>
              <a:rPr lang="en-US" sz="2800" dirty="0" smtClean="0"/>
              <a:t>City employee.</a:t>
            </a:r>
            <a:endParaRPr lang="en-US" sz="2800" dirty="0"/>
          </a:p>
          <a:p>
            <a:pPr>
              <a:lnSpc>
                <a:spcPct val="100000"/>
              </a:lnSpc>
              <a:spcBef>
                <a:spcPts val="900"/>
              </a:spcBef>
            </a:pPr>
            <a:r>
              <a:rPr lang="en-US" sz="2800" dirty="0"/>
              <a:t>Employees are prohibited from wearing cell phones, making personal calls, or viewing or sending texts, while on duty.</a:t>
            </a:r>
          </a:p>
          <a:p>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0800" y="1219200"/>
            <a:ext cx="2514600" cy="1143000"/>
          </a:xfrm>
          <a:prstGeom prst="rect">
            <a:avLst/>
          </a:prstGeom>
        </p:spPr>
      </p:pic>
      <p:sp>
        <p:nvSpPr>
          <p:cNvPr id="6" name="TextBox 5"/>
          <p:cNvSpPr txBox="1"/>
          <p:nvPr/>
        </p:nvSpPr>
        <p:spPr>
          <a:xfrm>
            <a:off x="6934200" y="6477000"/>
            <a:ext cx="2133600" cy="369332"/>
          </a:xfrm>
          <a:prstGeom prst="rect">
            <a:avLst/>
          </a:prstGeom>
          <a:solidFill>
            <a:schemeClr val="accent5">
              <a:lumMod val="50000"/>
            </a:schemeClr>
          </a:solidFill>
        </p:spPr>
        <p:txBody>
          <a:bodyPr wrap="square" rtlCol="0">
            <a:spAutoFit/>
          </a:bodyPr>
          <a:lstStyle/>
          <a:p>
            <a:endParaRPr lang="en-US" dirty="0"/>
          </a:p>
        </p:txBody>
      </p:sp>
    </p:spTree>
    <p:extLst>
      <p:ext uri="{BB962C8B-B14F-4D97-AF65-F5344CB8AC3E}">
        <p14:creationId xmlns:p14="http://schemas.microsoft.com/office/powerpoint/2010/main" val="24723282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p:spPr>
        <p:txBody>
          <a:bodyPr rtlCol="0">
            <a:noAutofit/>
          </a:bodyPr>
          <a:lstStyle/>
          <a:p>
            <a:pPr algn="ctr" fontAlgn="auto">
              <a:spcAft>
                <a:spcPts val="0"/>
              </a:spcAft>
              <a:defRPr/>
            </a:pPr>
            <a:r>
              <a:rPr lang="en-US" sz="4000" dirty="0" smtClean="0">
                <a:solidFill>
                  <a:schemeClr val="accent5">
                    <a:lumMod val="50000"/>
                  </a:schemeClr>
                </a:solidFill>
              </a:rPr>
              <a:t>E-MAIL POLICIES</a:t>
            </a:r>
            <a:endParaRPr lang="en-US" sz="4000" dirty="0">
              <a:solidFill>
                <a:schemeClr val="accent5">
                  <a:lumMod val="50000"/>
                </a:schemeClr>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00" y="4800600"/>
            <a:ext cx="3962400" cy="1600200"/>
          </a:xfrm>
          <a:prstGeom prst="rect">
            <a:avLst/>
          </a:prstGeom>
        </p:spPr>
      </p:pic>
      <p:sp>
        <p:nvSpPr>
          <p:cNvPr id="9" name="Content Placeholder 2"/>
          <p:cNvSpPr>
            <a:spLocks noGrp="1"/>
          </p:cNvSpPr>
          <p:nvPr>
            <p:ph idx="1"/>
          </p:nvPr>
        </p:nvSpPr>
        <p:spPr>
          <a:xfrm>
            <a:off x="609600" y="1295400"/>
            <a:ext cx="7886700" cy="3880251"/>
          </a:xfrm>
        </p:spPr>
        <p:txBody>
          <a:bodyPr rtlCol="0">
            <a:noAutofit/>
          </a:bodyPr>
          <a:lstStyle/>
          <a:p>
            <a:pPr>
              <a:lnSpc>
                <a:spcPct val="100000"/>
              </a:lnSpc>
              <a:spcBef>
                <a:spcPts val="0"/>
              </a:spcBef>
              <a:spcAft>
                <a:spcPts val="900"/>
              </a:spcAft>
            </a:pPr>
            <a:r>
              <a:rPr lang="en-US" sz="3200" dirty="0"/>
              <a:t>Employees are strictly prohibited from using the </a:t>
            </a:r>
            <a:r>
              <a:rPr lang="en-US" sz="3200" dirty="0" smtClean="0"/>
              <a:t>e-mail </a:t>
            </a:r>
            <a:r>
              <a:rPr lang="en-US" sz="3200" dirty="0"/>
              <a:t>systems in connection with any of the following activities:</a:t>
            </a:r>
          </a:p>
          <a:p>
            <a:pPr lvl="1">
              <a:lnSpc>
                <a:spcPct val="100000"/>
              </a:lnSpc>
              <a:spcBef>
                <a:spcPts val="0"/>
              </a:spcBef>
              <a:spcAft>
                <a:spcPts val="900"/>
              </a:spcAft>
            </a:pPr>
            <a:r>
              <a:rPr lang="en-US" sz="2800" dirty="0"/>
              <a:t>Engaging in activities on behalf of organizations or persons with no professional or business affiliation with the </a:t>
            </a:r>
            <a:r>
              <a:rPr lang="en-US" sz="2800" dirty="0" smtClean="0"/>
              <a:t>City</a:t>
            </a:r>
            <a:r>
              <a:rPr lang="en-US" sz="2800" dirty="0"/>
              <a:t>;</a:t>
            </a:r>
          </a:p>
          <a:p>
            <a:pPr lvl="1">
              <a:spcBef>
                <a:spcPts val="0"/>
              </a:spcBef>
              <a:spcAft>
                <a:spcPts val="900"/>
              </a:spcAft>
            </a:pPr>
            <a:r>
              <a:rPr lang="en-US" sz="2800" dirty="0"/>
              <a:t>Sending uninvited e-mail of a personal nature. </a:t>
            </a:r>
          </a:p>
        </p:txBody>
      </p:sp>
      <p:sp>
        <p:nvSpPr>
          <p:cNvPr id="5" name="TextBox 4"/>
          <p:cNvSpPr txBox="1"/>
          <p:nvPr/>
        </p:nvSpPr>
        <p:spPr>
          <a:xfrm>
            <a:off x="6934200" y="6477000"/>
            <a:ext cx="2133600" cy="369332"/>
          </a:xfrm>
          <a:prstGeom prst="rect">
            <a:avLst/>
          </a:prstGeom>
          <a:solidFill>
            <a:schemeClr val="accent5">
              <a:lumMod val="50000"/>
            </a:schemeClr>
          </a:solidFill>
        </p:spPr>
        <p:txBody>
          <a:bodyPr wrap="square" rtlCol="0">
            <a:spAutoFit/>
          </a:bodyPr>
          <a:lstStyle/>
          <a:p>
            <a:endParaRPr lang="en-US" dirty="0"/>
          </a:p>
        </p:txBody>
      </p:sp>
    </p:spTree>
    <p:extLst>
      <p:ext uri="{BB962C8B-B14F-4D97-AF65-F5344CB8AC3E}">
        <p14:creationId xmlns:p14="http://schemas.microsoft.com/office/powerpoint/2010/main" val="28806941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rtlCol="0">
            <a:normAutofit fontScale="90000"/>
          </a:bodyPr>
          <a:lstStyle/>
          <a:p>
            <a:pPr algn="ctr" fontAlgn="auto">
              <a:spcAft>
                <a:spcPts val="0"/>
              </a:spcAft>
              <a:defRPr/>
            </a:pPr>
            <a:r>
              <a:rPr lang="en-US" u="sng" dirty="0" smtClean="0">
                <a:solidFill>
                  <a:schemeClr val="accent4">
                    <a:lumMod val="60000"/>
                    <a:lumOff val="40000"/>
                  </a:schemeClr>
                </a:solidFill>
              </a:rPr>
              <a:t/>
            </a:r>
            <a:br>
              <a:rPr lang="en-US" u="sng" dirty="0" smtClean="0">
                <a:solidFill>
                  <a:schemeClr val="accent4">
                    <a:lumMod val="60000"/>
                    <a:lumOff val="40000"/>
                  </a:schemeClr>
                </a:solidFill>
              </a:rPr>
            </a:br>
            <a:r>
              <a:rPr lang="en-US" sz="4400" dirty="0">
                <a:solidFill>
                  <a:schemeClr val="tx2"/>
                </a:solidFill>
              </a:rPr>
              <a:t> </a:t>
            </a:r>
            <a:r>
              <a:rPr lang="en-US" sz="4400" dirty="0" smtClean="0">
                <a:solidFill>
                  <a:srgbClr val="203864"/>
                </a:solidFill>
              </a:rPr>
              <a:t>FOP v. SHERIFF </a:t>
            </a:r>
            <a:r>
              <a:rPr lang="en-US" sz="4400" dirty="0">
                <a:solidFill>
                  <a:srgbClr val="203864"/>
                </a:solidFill>
              </a:rPr>
              <a:t>OF PASCO COUNTY</a:t>
            </a:r>
          </a:p>
        </p:txBody>
      </p:sp>
      <p:sp>
        <p:nvSpPr>
          <p:cNvPr id="5" name="Content Placeholder 2"/>
          <p:cNvSpPr>
            <a:spLocks noGrp="1"/>
          </p:cNvSpPr>
          <p:nvPr>
            <p:ph idx="1"/>
          </p:nvPr>
        </p:nvSpPr>
        <p:spPr>
          <a:xfrm>
            <a:off x="304800" y="1295400"/>
            <a:ext cx="8474150" cy="3678845"/>
          </a:xfrm>
        </p:spPr>
        <p:txBody>
          <a:bodyPr rtlCol="0">
            <a:noAutofit/>
          </a:bodyPr>
          <a:lstStyle/>
          <a:p>
            <a:pPr>
              <a:lnSpc>
                <a:spcPct val="100000"/>
              </a:lnSpc>
              <a:spcBef>
                <a:spcPts val="900"/>
              </a:spcBef>
            </a:pPr>
            <a:r>
              <a:rPr lang="en-US" sz="2800" dirty="0" smtClean="0"/>
              <a:t>Unions have no inherent right </a:t>
            </a:r>
            <a:r>
              <a:rPr lang="en-US" sz="2800" dirty="0"/>
              <a:t>to use a public </a:t>
            </a:r>
            <a:r>
              <a:rPr lang="en-US" sz="2800" dirty="0" smtClean="0"/>
              <a:t>employer’s </a:t>
            </a:r>
            <a:r>
              <a:rPr lang="en-US" sz="2800" dirty="0"/>
              <a:t>mailing </a:t>
            </a:r>
            <a:r>
              <a:rPr lang="en-US" sz="2800" dirty="0" smtClean="0"/>
              <a:t>facilities.</a:t>
            </a:r>
          </a:p>
          <a:p>
            <a:pPr>
              <a:lnSpc>
                <a:spcPct val="100000"/>
              </a:lnSpc>
              <a:spcBef>
                <a:spcPts val="900"/>
              </a:spcBef>
            </a:pPr>
            <a:r>
              <a:rPr lang="en-US" sz="2800" dirty="0" smtClean="0"/>
              <a:t>A </a:t>
            </a:r>
            <a:r>
              <a:rPr lang="en-US" sz="2800" dirty="0"/>
              <a:t>public employer has the right to limit </a:t>
            </a:r>
            <a:r>
              <a:rPr lang="en-US" sz="2800" dirty="0" smtClean="0"/>
              <a:t>the use of its email facilities to work-related emails.</a:t>
            </a:r>
          </a:p>
          <a:p>
            <a:pPr>
              <a:lnSpc>
                <a:spcPct val="100000"/>
              </a:lnSpc>
              <a:spcBef>
                <a:spcPts val="900"/>
              </a:spcBef>
            </a:pPr>
            <a:r>
              <a:rPr lang="en-US" sz="2800" dirty="0" smtClean="0"/>
              <a:t>A public employer cannot discriminate </a:t>
            </a:r>
            <a:r>
              <a:rPr lang="en-US" sz="2800" dirty="0"/>
              <a:t>against </a:t>
            </a:r>
            <a:r>
              <a:rPr lang="en-US" sz="2800" dirty="0" smtClean="0"/>
              <a:t>a </a:t>
            </a:r>
            <a:r>
              <a:rPr lang="en-US" sz="2800" dirty="0"/>
              <a:t>union by prohibiting union messages sent via e-mail when it </a:t>
            </a:r>
            <a:r>
              <a:rPr lang="en-US" sz="2800" dirty="0" smtClean="0"/>
              <a:t>allows </a:t>
            </a:r>
            <a:r>
              <a:rPr lang="en-US" sz="2800" dirty="0"/>
              <a:t>other types of e-mail of a personal nature </a:t>
            </a:r>
            <a:r>
              <a:rPr lang="en-US" sz="2800" dirty="0" smtClean="0"/>
              <a:t>including:</a:t>
            </a:r>
          </a:p>
          <a:p>
            <a:pPr lvl="1">
              <a:lnSpc>
                <a:spcPct val="100000"/>
              </a:lnSpc>
              <a:spcBef>
                <a:spcPts val="600"/>
              </a:spcBef>
            </a:pPr>
            <a:r>
              <a:rPr lang="en-US" sz="2400" dirty="0" smtClean="0"/>
              <a:t>solicitations </a:t>
            </a:r>
            <a:r>
              <a:rPr lang="en-US" sz="2400" dirty="0"/>
              <a:t>for </a:t>
            </a:r>
            <a:r>
              <a:rPr lang="en-US" sz="2400" dirty="0" smtClean="0"/>
              <a:t>insurance or </a:t>
            </a:r>
            <a:r>
              <a:rPr lang="en-US" sz="2400" dirty="0"/>
              <a:t>retirement </a:t>
            </a:r>
            <a:r>
              <a:rPr lang="en-US" sz="2400" dirty="0" smtClean="0"/>
              <a:t>plans</a:t>
            </a:r>
          </a:p>
          <a:p>
            <a:pPr lvl="1">
              <a:lnSpc>
                <a:spcPct val="100000"/>
              </a:lnSpc>
              <a:spcBef>
                <a:spcPts val="600"/>
              </a:spcBef>
            </a:pPr>
            <a:r>
              <a:rPr lang="en-US" sz="2400" dirty="0" smtClean="0"/>
              <a:t>ticket sales</a:t>
            </a:r>
          </a:p>
          <a:p>
            <a:pPr lvl="1">
              <a:lnSpc>
                <a:spcPct val="100000"/>
              </a:lnSpc>
              <a:spcBef>
                <a:spcPts val="600"/>
              </a:spcBef>
            </a:pPr>
            <a:r>
              <a:rPr lang="en-US" sz="2400" dirty="0" smtClean="0"/>
              <a:t>humanitarian </a:t>
            </a:r>
            <a:r>
              <a:rPr lang="en-US" sz="2400" dirty="0"/>
              <a:t>causes</a:t>
            </a:r>
            <a:endParaRPr lang="en-US" sz="2400" dirty="0" smtClean="0"/>
          </a:p>
        </p:txBody>
      </p:sp>
      <p:sp>
        <p:nvSpPr>
          <p:cNvPr id="4" name="TextBox 3"/>
          <p:cNvSpPr txBox="1"/>
          <p:nvPr/>
        </p:nvSpPr>
        <p:spPr>
          <a:xfrm>
            <a:off x="6934200" y="6477000"/>
            <a:ext cx="2133600" cy="369332"/>
          </a:xfrm>
          <a:prstGeom prst="rect">
            <a:avLst/>
          </a:prstGeom>
          <a:solidFill>
            <a:schemeClr val="accent5">
              <a:lumMod val="50000"/>
            </a:schemeClr>
          </a:solidFill>
        </p:spPr>
        <p:txBody>
          <a:bodyPr wrap="square" rtlCol="0">
            <a:spAutoFit/>
          </a:bodyPr>
          <a:lstStyle/>
          <a:p>
            <a:endParaRPr lang="en-US" dirty="0"/>
          </a:p>
        </p:txBody>
      </p:sp>
    </p:spTree>
    <p:extLst>
      <p:ext uri="{BB962C8B-B14F-4D97-AF65-F5344CB8AC3E}">
        <p14:creationId xmlns:p14="http://schemas.microsoft.com/office/powerpoint/2010/main" val="14989349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518532" y="1371600"/>
            <a:ext cx="7996818" cy="4419600"/>
          </a:xfrm>
        </p:spPr>
        <p:txBody>
          <a:bodyPr rtlCol="0">
            <a:noAutofit/>
          </a:bodyPr>
          <a:lstStyle/>
          <a:p>
            <a:r>
              <a:rPr lang="en-US" sz="3400" dirty="0"/>
              <a:t>NLRB reversed prior position and held:</a:t>
            </a:r>
          </a:p>
          <a:p>
            <a:pPr marL="685800" indent="0">
              <a:lnSpc>
                <a:spcPct val="100000"/>
              </a:lnSpc>
              <a:spcBef>
                <a:spcPts val="900"/>
              </a:spcBef>
              <a:buNone/>
              <a:tabLst>
                <a:tab pos="7543800" algn="l"/>
              </a:tabLst>
            </a:pPr>
            <a:r>
              <a:rPr lang="en-US" sz="3200" dirty="0"/>
              <a:t>“Employee use of email for statutorily protected communications on nonworking time must presumptively be permitted by employers who have chosen to give employees access to their email systems.”</a:t>
            </a:r>
          </a:p>
          <a:p>
            <a:pPr marL="0" indent="176213">
              <a:lnSpc>
                <a:spcPct val="100000"/>
              </a:lnSpc>
              <a:spcBef>
                <a:spcPts val="900"/>
              </a:spcBef>
              <a:tabLst>
                <a:tab pos="7543800" algn="l"/>
              </a:tabLst>
            </a:pPr>
            <a:r>
              <a:rPr lang="en-US" sz="3400" dirty="0"/>
              <a:t>What does this mean?</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72200" y="4648200"/>
            <a:ext cx="1739752" cy="1600200"/>
          </a:xfrm>
          <a:prstGeom prst="rect">
            <a:avLst/>
          </a:prstGeom>
        </p:spPr>
      </p:pic>
      <p:sp>
        <p:nvSpPr>
          <p:cNvPr id="6" name="Title 1"/>
          <p:cNvSpPr>
            <a:spLocks noGrp="1"/>
          </p:cNvSpPr>
          <p:nvPr>
            <p:ph type="title"/>
          </p:nvPr>
        </p:nvSpPr>
        <p:spPr>
          <a:xfrm>
            <a:off x="0" y="1"/>
            <a:ext cx="9144000" cy="1066800"/>
          </a:xfrm>
        </p:spPr>
        <p:txBody>
          <a:bodyPr rtlCol="0">
            <a:noAutofit/>
          </a:bodyPr>
          <a:lstStyle/>
          <a:p>
            <a:pPr lvl="1" algn="ctr" fontAlgn="auto">
              <a:spcAft>
                <a:spcPts val="0"/>
              </a:spcAft>
              <a:defRPr/>
            </a:pPr>
            <a:r>
              <a:rPr lang="en-US" altLang="en-US" sz="4000" dirty="0" smtClean="0">
                <a:solidFill>
                  <a:schemeClr val="accent5">
                    <a:lumMod val="50000"/>
                  </a:schemeClr>
                </a:solidFill>
              </a:rPr>
              <a:t>PURPLE COMMUNICATIONS, INC.</a:t>
            </a:r>
            <a:endParaRPr lang="en-US" sz="4000" dirty="0">
              <a:solidFill>
                <a:schemeClr val="accent5">
                  <a:lumMod val="50000"/>
                </a:schemeClr>
              </a:solidFill>
            </a:endParaRPr>
          </a:p>
        </p:txBody>
      </p:sp>
      <p:sp>
        <p:nvSpPr>
          <p:cNvPr id="7" name="TextBox 6"/>
          <p:cNvSpPr txBox="1"/>
          <p:nvPr/>
        </p:nvSpPr>
        <p:spPr>
          <a:xfrm>
            <a:off x="6934200" y="6477000"/>
            <a:ext cx="2133600" cy="369332"/>
          </a:xfrm>
          <a:prstGeom prst="rect">
            <a:avLst/>
          </a:prstGeom>
          <a:solidFill>
            <a:schemeClr val="accent5">
              <a:lumMod val="50000"/>
            </a:schemeClr>
          </a:solidFill>
        </p:spPr>
        <p:txBody>
          <a:bodyPr wrap="square" rtlCol="0">
            <a:spAutoFit/>
          </a:bodyPr>
          <a:lstStyle/>
          <a:p>
            <a:endParaRPr lang="en-US" dirty="0"/>
          </a:p>
        </p:txBody>
      </p:sp>
    </p:spTree>
    <p:extLst>
      <p:ext uri="{BB962C8B-B14F-4D97-AF65-F5344CB8AC3E}">
        <p14:creationId xmlns:p14="http://schemas.microsoft.com/office/powerpoint/2010/main" val="36582265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066800"/>
          </a:xfrm>
        </p:spPr>
        <p:txBody>
          <a:bodyPr rtlCol="0">
            <a:noAutofit/>
          </a:bodyPr>
          <a:lstStyle/>
          <a:p>
            <a:pPr lvl="1" algn="ctr" fontAlgn="auto">
              <a:spcAft>
                <a:spcPts val="0"/>
              </a:spcAft>
              <a:defRPr/>
            </a:pPr>
            <a:r>
              <a:rPr lang="en-US" altLang="en-US" sz="4000" dirty="0" smtClean="0">
                <a:solidFill>
                  <a:schemeClr val="accent5">
                    <a:lumMod val="50000"/>
                  </a:schemeClr>
                </a:solidFill>
              </a:rPr>
              <a:t>PURPLE COMMUNICATIONS, INC.</a:t>
            </a:r>
            <a:endParaRPr lang="en-US" sz="4000" dirty="0">
              <a:solidFill>
                <a:schemeClr val="accent5">
                  <a:lumMod val="50000"/>
                </a:schemeClr>
              </a:solidFill>
            </a:endParaRPr>
          </a:p>
        </p:txBody>
      </p:sp>
      <p:sp>
        <p:nvSpPr>
          <p:cNvPr id="5" name="Content Placeholder 2"/>
          <p:cNvSpPr>
            <a:spLocks noGrp="1"/>
          </p:cNvSpPr>
          <p:nvPr>
            <p:ph idx="1"/>
          </p:nvPr>
        </p:nvSpPr>
        <p:spPr>
          <a:xfrm>
            <a:off x="225846" y="1295400"/>
            <a:ext cx="8692308" cy="4346973"/>
          </a:xfrm>
        </p:spPr>
        <p:txBody>
          <a:bodyPr rtlCol="0">
            <a:noAutofit/>
          </a:bodyPr>
          <a:lstStyle/>
          <a:p>
            <a:pPr>
              <a:spcBef>
                <a:spcPts val="0"/>
              </a:spcBef>
              <a:spcAft>
                <a:spcPts val="450"/>
              </a:spcAft>
            </a:pPr>
            <a:r>
              <a:rPr lang="en-US" sz="2600" dirty="0"/>
              <a:t>Employers cannot ban all nonbusiness use of e-mail absent proof of “special circumstances.”</a:t>
            </a:r>
          </a:p>
          <a:p>
            <a:pPr>
              <a:spcBef>
                <a:spcPts val="0"/>
              </a:spcBef>
              <a:spcAft>
                <a:spcPts val="450"/>
              </a:spcAft>
            </a:pPr>
            <a:r>
              <a:rPr lang="en-US" sz="2600" dirty="0"/>
              <a:t>In most cases, employers cannot ban the use of </a:t>
            </a:r>
            <a:r>
              <a:rPr lang="en-US" sz="2600" dirty="0" smtClean="0"/>
              <a:t>e-mail by employees for union purposes.</a:t>
            </a:r>
            <a:endParaRPr lang="en-US" sz="2600" dirty="0"/>
          </a:p>
          <a:p>
            <a:pPr>
              <a:spcBef>
                <a:spcPts val="0"/>
              </a:spcBef>
              <a:spcAft>
                <a:spcPts val="450"/>
              </a:spcAft>
            </a:pPr>
            <a:r>
              <a:rPr lang="en-US" sz="2600" dirty="0"/>
              <a:t>Employees are </a:t>
            </a:r>
            <a:r>
              <a:rPr lang="en-US" sz="2600" u="sng" dirty="0"/>
              <a:t>not</a:t>
            </a:r>
            <a:r>
              <a:rPr lang="en-US" sz="2600" dirty="0"/>
              <a:t> required to open their e-mail systems to </a:t>
            </a:r>
            <a:r>
              <a:rPr lang="en-US" sz="2600" dirty="0" smtClean="0"/>
              <a:t>non-employees</a:t>
            </a:r>
            <a:r>
              <a:rPr lang="en-US" sz="2600" dirty="0"/>
              <a:t>.</a:t>
            </a:r>
          </a:p>
          <a:p>
            <a:pPr>
              <a:spcBef>
                <a:spcPts val="0"/>
              </a:spcBef>
              <a:spcAft>
                <a:spcPts val="450"/>
              </a:spcAft>
            </a:pPr>
            <a:r>
              <a:rPr lang="en-US" sz="2600" dirty="0"/>
              <a:t>Employers are </a:t>
            </a:r>
            <a:r>
              <a:rPr lang="en-US" sz="2600" u="sng" dirty="0"/>
              <a:t>not</a:t>
            </a:r>
            <a:r>
              <a:rPr lang="en-US" sz="2600" dirty="0"/>
              <a:t> required to give employees who do not use e-mail in their jobs access to the e-mail system.</a:t>
            </a:r>
          </a:p>
          <a:p>
            <a:pPr>
              <a:spcBef>
                <a:spcPts val="0"/>
              </a:spcBef>
              <a:spcAft>
                <a:spcPts val="0"/>
              </a:spcAft>
            </a:pPr>
            <a:r>
              <a:rPr lang="en-US" sz="2600" dirty="0"/>
              <a:t>Employers still have the right to establish “uniform and consistently enforced </a:t>
            </a:r>
            <a:r>
              <a:rPr lang="en-US" sz="2600" dirty="0" smtClean="0"/>
              <a:t>controls” </a:t>
            </a:r>
            <a:r>
              <a:rPr lang="en-US" sz="2600" dirty="0"/>
              <a:t>over its email system </a:t>
            </a:r>
            <a:r>
              <a:rPr lang="en-US" sz="2600" dirty="0" smtClean="0"/>
              <a:t>necessary </a:t>
            </a:r>
            <a:r>
              <a:rPr lang="en-US" sz="2600" dirty="0"/>
              <a:t>to maintain production and discipline.”</a:t>
            </a:r>
          </a:p>
          <a:p>
            <a:pPr lvl="1">
              <a:lnSpc>
                <a:spcPct val="100000"/>
              </a:lnSpc>
              <a:spcBef>
                <a:spcPts val="0"/>
              </a:spcBef>
              <a:spcAft>
                <a:spcPts val="0"/>
              </a:spcAft>
            </a:pPr>
            <a:r>
              <a:rPr lang="en-US" sz="2400" dirty="0">
                <a:solidFill>
                  <a:schemeClr val="accent5">
                    <a:lumMod val="50000"/>
                  </a:schemeClr>
                </a:solidFill>
              </a:rPr>
              <a:t>Non-working time</a:t>
            </a:r>
          </a:p>
          <a:p>
            <a:pPr lvl="1">
              <a:lnSpc>
                <a:spcPct val="100000"/>
              </a:lnSpc>
              <a:spcBef>
                <a:spcPts val="0"/>
              </a:spcBef>
              <a:spcAft>
                <a:spcPts val="0"/>
              </a:spcAft>
            </a:pPr>
            <a:r>
              <a:rPr lang="en-US" sz="2400" dirty="0">
                <a:solidFill>
                  <a:schemeClr val="accent5">
                    <a:lumMod val="50000"/>
                  </a:schemeClr>
                </a:solidFill>
              </a:rPr>
              <a:t>Monitoring</a:t>
            </a:r>
          </a:p>
        </p:txBody>
      </p:sp>
      <p:sp>
        <p:nvSpPr>
          <p:cNvPr id="4" name="TextBox 3"/>
          <p:cNvSpPr txBox="1"/>
          <p:nvPr/>
        </p:nvSpPr>
        <p:spPr>
          <a:xfrm>
            <a:off x="6934200" y="6477000"/>
            <a:ext cx="2133600" cy="369332"/>
          </a:xfrm>
          <a:prstGeom prst="rect">
            <a:avLst/>
          </a:prstGeom>
          <a:solidFill>
            <a:schemeClr val="accent5">
              <a:lumMod val="50000"/>
            </a:schemeClr>
          </a:solidFill>
        </p:spPr>
        <p:txBody>
          <a:bodyPr wrap="square" rtlCol="0">
            <a:spAutoFit/>
          </a:bodyPr>
          <a:lstStyle/>
          <a:p>
            <a:endParaRPr lang="en-US" dirty="0"/>
          </a:p>
        </p:txBody>
      </p:sp>
    </p:spTree>
    <p:extLst>
      <p:ext uri="{BB962C8B-B14F-4D97-AF65-F5344CB8AC3E}">
        <p14:creationId xmlns:p14="http://schemas.microsoft.com/office/powerpoint/2010/main" val="13287674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0" y="0"/>
            <a:ext cx="9144000" cy="1143000"/>
          </a:xfrm>
        </p:spPr>
        <p:txBody>
          <a:bodyPr/>
          <a:lstStyle/>
          <a:p>
            <a:pPr algn="ctr"/>
            <a:r>
              <a:rPr lang="en-US" sz="4000" b="1" dirty="0" smtClean="0">
                <a:solidFill>
                  <a:schemeClr val="accent5">
                    <a:lumMod val="50000"/>
                  </a:schemeClr>
                </a:solidFill>
              </a:rPr>
              <a:t>INTERNAL INVESTIGATIONS </a:t>
            </a:r>
          </a:p>
        </p:txBody>
      </p:sp>
      <p:sp>
        <p:nvSpPr>
          <p:cNvPr id="30723" name="Content Placeholder 2"/>
          <p:cNvSpPr>
            <a:spLocks noGrp="1"/>
          </p:cNvSpPr>
          <p:nvPr>
            <p:ph idx="1"/>
          </p:nvPr>
        </p:nvSpPr>
        <p:spPr>
          <a:xfrm>
            <a:off x="-152400" y="1143000"/>
            <a:ext cx="9296400" cy="5334000"/>
          </a:xfrm>
        </p:spPr>
        <p:txBody>
          <a:bodyPr>
            <a:noAutofit/>
          </a:bodyPr>
          <a:lstStyle/>
          <a:p>
            <a:pPr lvl="1">
              <a:spcBef>
                <a:spcPts val="600"/>
              </a:spcBef>
              <a:spcAft>
                <a:spcPts val="0"/>
              </a:spcAft>
              <a:buSzPct val="100000"/>
              <a:buFont typeface="Arial" pitchFamily="34" charset="0"/>
              <a:buChar char="•"/>
            </a:pPr>
            <a:r>
              <a:rPr lang="en-US" sz="2800" dirty="0" smtClean="0">
                <a:solidFill>
                  <a:schemeClr val="accent5">
                    <a:lumMod val="50000"/>
                  </a:schemeClr>
                </a:solidFill>
              </a:rPr>
              <a:t>James is a technician whose duties include cleaning equipment for a non-union employer.</a:t>
            </a:r>
          </a:p>
          <a:p>
            <a:pPr lvl="1">
              <a:spcBef>
                <a:spcPts val="600"/>
              </a:spcBef>
              <a:spcAft>
                <a:spcPts val="0"/>
              </a:spcAft>
              <a:buSzPct val="100000"/>
              <a:buFont typeface="Arial" pitchFamily="34" charset="0"/>
              <a:buChar char="•"/>
            </a:pPr>
            <a:r>
              <a:rPr lang="en-US" sz="2800" dirty="0" smtClean="0">
                <a:solidFill>
                  <a:schemeClr val="accent5">
                    <a:lumMod val="50000"/>
                  </a:schemeClr>
                </a:solidFill>
              </a:rPr>
              <a:t>The machine James normally uses to clean the equipment breaks, so his supervisor directs James to use a different process to clean the equipment.  James fails to do so.</a:t>
            </a:r>
          </a:p>
          <a:p>
            <a:pPr lvl="1">
              <a:spcBef>
                <a:spcPts val="600"/>
              </a:spcBef>
              <a:spcAft>
                <a:spcPts val="0"/>
              </a:spcAft>
              <a:buSzPct val="100000"/>
              <a:buFont typeface="Arial" pitchFamily="34" charset="0"/>
              <a:buChar char="•"/>
            </a:pPr>
            <a:r>
              <a:rPr lang="en-US" sz="2800" dirty="0" smtClean="0">
                <a:solidFill>
                  <a:schemeClr val="accent5">
                    <a:lumMod val="50000"/>
                  </a:schemeClr>
                </a:solidFill>
              </a:rPr>
              <a:t>HR is informed of this and initiates an internal investigation.</a:t>
            </a:r>
          </a:p>
          <a:p>
            <a:pPr lvl="1">
              <a:spcBef>
                <a:spcPts val="600"/>
              </a:spcBef>
              <a:spcAft>
                <a:spcPts val="0"/>
              </a:spcAft>
              <a:buSzPct val="100000"/>
              <a:buFont typeface="Arial" pitchFamily="34" charset="0"/>
              <a:buChar char="•"/>
            </a:pPr>
            <a:r>
              <a:rPr lang="en-US" sz="2800" dirty="0" smtClean="0">
                <a:solidFill>
                  <a:schemeClr val="accent5">
                    <a:lumMod val="50000"/>
                  </a:schemeClr>
                </a:solidFill>
              </a:rPr>
              <a:t>James is questioned by HR as part of the internal investigation.  At the end of the interview, the HR rep asks James not to discuss the investigation with others until the investigation is completed, but makes no mention of discipline for doing so.</a:t>
            </a:r>
          </a:p>
          <a:p>
            <a:pPr lvl="1">
              <a:spcBef>
                <a:spcPts val="1200"/>
              </a:spcBef>
              <a:spcAft>
                <a:spcPts val="0"/>
              </a:spcAft>
              <a:buSzPct val="100000"/>
              <a:buFont typeface="Arial" pitchFamily="34" charset="0"/>
              <a:buChar char="•"/>
            </a:pPr>
            <a:endParaRPr lang="en-US" sz="2200" dirty="0" smtClean="0">
              <a:solidFill>
                <a:schemeClr val="tx1"/>
              </a:solidFill>
            </a:endParaRPr>
          </a:p>
        </p:txBody>
      </p:sp>
      <p:sp>
        <p:nvSpPr>
          <p:cNvPr id="4" name="TextBox 3"/>
          <p:cNvSpPr txBox="1"/>
          <p:nvPr/>
        </p:nvSpPr>
        <p:spPr>
          <a:xfrm>
            <a:off x="6934200" y="6477000"/>
            <a:ext cx="2133600" cy="369332"/>
          </a:xfrm>
          <a:prstGeom prst="rect">
            <a:avLst/>
          </a:prstGeom>
          <a:solidFill>
            <a:schemeClr val="accent5">
              <a:lumMod val="50000"/>
            </a:schemeClr>
          </a:solidFill>
        </p:spPr>
        <p:txBody>
          <a:bodyPr wrap="square" rtlCol="0">
            <a:spAutoFit/>
          </a:bodyPr>
          <a:lstStyle/>
          <a:p>
            <a:endParaRPr lang="en-US" dirty="0"/>
          </a:p>
        </p:txBody>
      </p:sp>
    </p:spTree>
    <p:extLst>
      <p:ext uri="{BB962C8B-B14F-4D97-AF65-F5344CB8AC3E}">
        <p14:creationId xmlns:p14="http://schemas.microsoft.com/office/powerpoint/2010/main" val="29655418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457200" y="152400"/>
            <a:ext cx="8229600" cy="914400"/>
          </a:xfrm>
        </p:spPr>
        <p:txBody>
          <a:bodyPr>
            <a:normAutofit/>
          </a:bodyPr>
          <a:lstStyle/>
          <a:p>
            <a:pPr algn="ctr"/>
            <a:r>
              <a:rPr lang="en-US" sz="4000" b="1" dirty="0" smtClean="0">
                <a:solidFill>
                  <a:schemeClr val="accent5">
                    <a:lumMod val="50000"/>
                  </a:schemeClr>
                </a:solidFill>
              </a:rPr>
              <a:t>NLRB’S VIEW</a:t>
            </a:r>
          </a:p>
        </p:txBody>
      </p:sp>
      <p:sp>
        <p:nvSpPr>
          <p:cNvPr id="20483" name="Content Placeholder 2"/>
          <p:cNvSpPr>
            <a:spLocks noGrp="1"/>
          </p:cNvSpPr>
          <p:nvPr>
            <p:ph idx="1"/>
          </p:nvPr>
        </p:nvSpPr>
        <p:spPr>
          <a:xfrm>
            <a:off x="304800" y="1219200"/>
            <a:ext cx="8610600" cy="5257800"/>
          </a:xfrm>
        </p:spPr>
        <p:txBody>
          <a:bodyPr>
            <a:normAutofit/>
          </a:bodyPr>
          <a:lstStyle/>
          <a:p>
            <a:pPr>
              <a:spcBef>
                <a:spcPts val="600"/>
              </a:spcBef>
              <a:buFont typeface="Arial" charset="0"/>
              <a:buChar char="•"/>
              <a:defRPr/>
            </a:pPr>
            <a:r>
              <a:rPr lang="en-US" sz="2800" dirty="0" smtClean="0"/>
              <a:t>HR’s confidentiality suggestion had a reasonable tendency to coerce the employee in unlawful restraint of his Section 7 rights.</a:t>
            </a:r>
          </a:p>
          <a:p>
            <a:pPr lvl="1">
              <a:spcBef>
                <a:spcPts val="600"/>
              </a:spcBef>
              <a:buFont typeface="Arial" charset="0"/>
              <a:buChar char="–"/>
              <a:defRPr/>
            </a:pPr>
            <a:r>
              <a:rPr lang="en-US" sz="2400" dirty="0" smtClean="0">
                <a:solidFill>
                  <a:schemeClr val="accent5">
                    <a:lumMod val="50000"/>
                  </a:schemeClr>
                </a:solidFill>
              </a:rPr>
              <a:t>Irrelevant whether the employer actually threatened or took disciplinary action for breaching confidentiality. </a:t>
            </a:r>
          </a:p>
          <a:p>
            <a:pPr>
              <a:spcBef>
                <a:spcPts val="1200"/>
              </a:spcBef>
              <a:buFont typeface="Arial" charset="0"/>
              <a:buChar char="•"/>
              <a:defRPr/>
            </a:pPr>
            <a:r>
              <a:rPr lang="en-US" sz="2800" dirty="0"/>
              <a:t>Employer should have first determined that it had a legitimate business justification that outweighed the employee’s Section 7 rights.</a:t>
            </a:r>
          </a:p>
          <a:p>
            <a:pPr lvl="1">
              <a:spcBef>
                <a:spcPts val="600"/>
              </a:spcBef>
              <a:buFont typeface="Arial" charset="0"/>
              <a:buChar char="–"/>
              <a:defRPr/>
            </a:pPr>
            <a:r>
              <a:rPr lang="en-US" sz="2400" dirty="0">
                <a:solidFill>
                  <a:schemeClr val="accent5">
                    <a:lumMod val="50000"/>
                  </a:schemeClr>
                </a:solidFill>
              </a:rPr>
              <a:t>Generalized concern with protecting the integrity of an investigation is insufficient to outweigh Section 7 rights. </a:t>
            </a:r>
          </a:p>
          <a:p>
            <a:pPr lvl="1">
              <a:spcBef>
                <a:spcPts val="600"/>
              </a:spcBef>
              <a:buFont typeface="Arial" charset="0"/>
              <a:buChar char="–"/>
              <a:defRPr/>
            </a:pPr>
            <a:r>
              <a:rPr lang="en-US" sz="2400" dirty="0">
                <a:solidFill>
                  <a:schemeClr val="accent5">
                    <a:lumMod val="50000"/>
                  </a:schemeClr>
                </a:solidFill>
              </a:rPr>
              <a:t>Have to specifically show that confidentiality is needed to protect witnesses, evidence or testimony, or prevent a cover-up.</a:t>
            </a:r>
          </a:p>
          <a:p>
            <a:pPr lvl="1">
              <a:spcBef>
                <a:spcPts val="1800"/>
              </a:spcBef>
              <a:buFont typeface="Arial" charset="0"/>
              <a:buChar char="–"/>
              <a:defRPr/>
            </a:pPr>
            <a:endParaRPr lang="en-US" sz="2800" dirty="0" smtClean="0">
              <a:solidFill>
                <a:schemeClr val="accent5">
                  <a:lumMod val="50000"/>
                </a:schemeClr>
              </a:solidFill>
            </a:endParaRPr>
          </a:p>
        </p:txBody>
      </p:sp>
      <p:sp>
        <p:nvSpPr>
          <p:cNvPr id="4" name="TextBox 3"/>
          <p:cNvSpPr txBox="1"/>
          <p:nvPr/>
        </p:nvSpPr>
        <p:spPr>
          <a:xfrm>
            <a:off x="6934200" y="6477000"/>
            <a:ext cx="2133600" cy="369332"/>
          </a:xfrm>
          <a:prstGeom prst="rect">
            <a:avLst/>
          </a:prstGeom>
          <a:solidFill>
            <a:schemeClr val="accent5">
              <a:lumMod val="50000"/>
            </a:schemeClr>
          </a:solidFill>
        </p:spPr>
        <p:txBody>
          <a:bodyPr wrap="square" rtlCol="0">
            <a:spAutoFit/>
          </a:bodyPr>
          <a:lstStyle/>
          <a:p>
            <a:endParaRPr lang="en-US" dirty="0"/>
          </a:p>
        </p:txBody>
      </p:sp>
    </p:spTree>
    <p:extLst>
      <p:ext uri="{BB962C8B-B14F-4D97-AF65-F5344CB8AC3E}">
        <p14:creationId xmlns:p14="http://schemas.microsoft.com/office/powerpoint/2010/main" val="6795020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457200" y="152400"/>
            <a:ext cx="8229600" cy="914400"/>
          </a:xfrm>
        </p:spPr>
        <p:txBody>
          <a:bodyPr/>
          <a:lstStyle/>
          <a:p>
            <a:pPr algn="ctr"/>
            <a:r>
              <a:rPr lang="en-US" sz="4000" b="1" dirty="0" smtClean="0">
                <a:solidFill>
                  <a:schemeClr val="accent5">
                    <a:lumMod val="50000"/>
                  </a:schemeClr>
                </a:solidFill>
              </a:rPr>
              <a:t>COMPLAINT PROCEDURES</a:t>
            </a:r>
          </a:p>
        </p:txBody>
      </p:sp>
      <p:sp>
        <p:nvSpPr>
          <p:cNvPr id="20483" name="Content Placeholder 2"/>
          <p:cNvSpPr>
            <a:spLocks noGrp="1"/>
          </p:cNvSpPr>
          <p:nvPr>
            <p:ph idx="1"/>
          </p:nvPr>
        </p:nvSpPr>
        <p:spPr>
          <a:xfrm>
            <a:off x="228600" y="1295400"/>
            <a:ext cx="8458200" cy="5181600"/>
          </a:xfrm>
        </p:spPr>
        <p:txBody>
          <a:bodyPr>
            <a:noAutofit/>
          </a:bodyPr>
          <a:lstStyle/>
          <a:p>
            <a:pPr marL="284163" lvl="1" indent="-223838">
              <a:spcBef>
                <a:spcPts val="1800"/>
              </a:spcBef>
              <a:buFont typeface="Arial" charset="0"/>
              <a:buChar char="•"/>
              <a:defRPr/>
            </a:pPr>
            <a:r>
              <a:rPr lang="en-US" sz="2800" dirty="0" smtClean="0">
                <a:solidFill>
                  <a:schemeClr val="accent5">
                    <a:lumMod val="50000"/>
                  </a:schemeClr>
                </a:solidFill>
              </a:rPr>
              <a:t>City </a:t>
            </a:r>
            <a:r>
              <a:rPr lang="en-US" sz="2800" dirty="0">
                <a:solidFill>
                  <a:schemeClr val="accent5">
                    <a:lumMod val="50000"/>
                  </a:schemeClr>
                </a:solidFill>
              </a:rPr>
              <a:t>Manager </a:t>
            </a:r>
            <a:r>
              <a:rPr lang="en-US" sz="2800" dirty="0" smtClean="0">
                <a:solidFill>
                  <a:schemeClr val="accent5">
                    <a:lumMod val="50000"/>
                  </a:schemeClr>
                </a:solidFill>
              </a:rPr>
              <a:t>issues </a:t>
            </a:r>
            <a:r>
              <a:rPr lang="en-US" sz="2800" dirty="0">
                <a:solidFill>
                  <a:schemeClr val="accent5">
                    <a:lumMod val="50000"/>
                  </a:schemeClr>
                </a:solidFill>
              </a:rPr>
              <a:t>a memorandum to all City employees notifying them that the City </a:t>
            </a:r>
            <a:r>
              <a:rPr lang="en-US" sz="2800" dirty="0" smtClean="0">
                <a:solidFill>
                  <a:schemeClr val="accent5">
                    <a:lumMod val="50000"/>
                  </a:schemeClr>
                </a:solidFill>
              </a:rPr>
              <a:t>intends </a:t>
            </a:r>
            <a:r>
              <a:rPr lang="en-US" sz="2800" dirty="0">
                <a:solidFill>
                  <a:schemeClr val="accent5">
                    <a:lumMod val="50000"/>
                  </a:schemeClr>
                </a:solidFill>
              </a:rPr>
              <a:t>to change its practice of distributing payroll </a:t>
            </a:r>
            <a:r>
              <a:rPr lang="en-US" sz="2800" dirty="0" smtClean="0">
                <a:solidFill>
                  <a:schemeClr val="accent5">
                    <a:lumMod val="50000"/>
                  </a:schemeClr>
                </a:solidFill>
              </a:rPr>
              <a:t>checks</a:t>
            </a:r>
            <a:r>
              <a:rPr lang="en-US" sz="2800" dirty="0">
                <a:solidFill>
                  <a:schemeClr val="accent5">
                    <a:lumMod val="50000"/>
                  </a:schemeClr>
                </a:solidFill>
              </a:rPr>
              <a:t>. </a:t>
            </a:r>
            <a:r>
              <a:rPr lang="en-US" sz="2800" dirty="0" smtClean="0">
                <a:solidFill>
                  <a:schemeClr val="accent5">
                    <a:lumMod val="50000"/>
                  </a:schemeClr>
                </a:solidFill>
              </a:rPr>
              <a:t>Memo states that comments should be directed to the department </a:t>
            </a:r>
            <a:r>
              <a:rPr lang="en-US" sz="2800" dirty="0">
                <a:solidFill>
                  <a:schemeClr val="accent5">
                    <a:lumMod val="50000"/>
                  </a:schemeClr>
                </a:solidFill>
              </a:rPr>
              <a:t>head or the City Manager. </a:t>
            </a:r>
            <a:endParaRPr lang="en-US" sz="2800" dirty="0" smtClean="0">
              <a:solidFill>
                <a:schemeClr val="accent5">
                  <a:lumMod val="50000"/>
                </a:schemeClr>
              </a:solidFill>
            </a:endParaRPr>
          </a:p>
          <a:p>
            <a:pPr marL="284163" lvl="1" indent="-223838">
              <a:spcBef>
                <a:spcPts val="1800"/>
              </a:spcBef>
              <a:buFont typeface="Arial" charset="0"/>
              <a:buChar char="•"/>
              <a:defRPr/>
            </a:pPr>
            <a:r>
              <a:rPr lang="en-US" sz="2800" dirty="0" smtClean="0">
                <a:solidFill>
                  <a:schemeClr val="accent5">
                    <a:lumMod val="50000"/>
                  </a:schemeClr>
                </a:solidFill>
              </a:rPr>
              <a:t>Police officer, who is also a Union rep, goes directly to City Council complaining about the change in practice. </a:t>
            </a:r>
          </a:p>
          <a:p>
            <a:pPr marL="284163" lvl="1" indent="-223838">
              <a:spcBef>
                <a:spcPts val="1800"/>
              </a:spcBef>
              <a:buFont typeface="Arial" charset="0"/>
              <a:buChar char="•"/>
              <a:defRPr/>
            </a:pPr>
            <a:r>
              <a:rPr lang="en-US" sz="2800" dirty="0" smtClean="0">
                <a:solidFill>
                  <a:schemeClr val="accent5">
                    <a:lumMod val="50000"/>
                  </a:schemeClr>
                </a:solidFill>
              </a:rPr>
              <a:t>Police Chief warns the police officer that if he ever again violates a directive not to go directly to City Council he will be disciplined. </a:t>
            </a:r>
          </a:p>
        </p:txBody>
      </p:sp>
      <p:sp>
        <p:nvSpPr>
          <p:cNvPr id="4" name="TextBox 3"/>
          <p:cNvSpPr txBox="1"/>
          <p:nvPr/>
        </p:nvSpPr>
        <p:spPr>
          <a:xfrm>
            <a:off x="6934200" y="6477000"/>
            <a:ext cx="2133600" cy="369332"/>
          </a:xfrm>
          <a:prstGeom prst="rect">
            <a:avLst/>
          </a:prstGeom>
          <a:solidFill>
            <a:schemeClr val="accent5">
              <a:lumMod val="50000"/>
            </a:schemeClr>
          </a:solidFill>
        </p:spPr>
        <p:txBody>
          <a:bodyPr wrap="square" rtlCol="0">
            <a:spAutoFit/>
          </a:bodyPr>
          <a:lstStyle/>
          <a:p>
            <a:endParaRPr lang="en-US" dirty="0"/>
          </a:p>
        </p:txBody>
      </p:sp>
    </p:spTree>
    <p:extLst>
      <p:ext uri="{BB962C8B-B14F-4D97-AF65-F5344CB8AC3E}">
        <p14:creationId xmlns:p14="http://schemas.microsoft.com/office/powerpoint/2010/main" val="22271586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57200" y="152400"/>
            <a:ext cx="8229600" cy="914400"/>
          </a:xfrm>
        </p:spPr>
        <p:txBody>
          <a:bodyPr/>
          <a:lstStyle/>
          <a:p>
            <a:pPr algn="ctr"/>
            <a:r>
              <a:rPr lang="en-US" sz="4000" b="1" dirty="0" smtClean="0">
                <a:solidFill>
                  <a:schemeClr val="accent5">
                    <a:lumMod val="50000"/>
                  </a:schemeClr>
                </a:solidFill>
              </a:rPr>
              <a:t>PERC’S VIEW</a:t>
            </a:r>
          </a:p>
        </p:txBody>
      </p:sp>
      <p:sp>
        <p:nvSpPr>
          <p:cNvPr id="20483" name="Content Placeholder 2"/>
          <p:cNvSpPr>
            <a:spLocks noGrp="1"/>
          </p:cNvSpPr>
          <p:nvPr>
            <p:ph idx="1"/>
          </p:nvPr>
        </p:nvSpPr>
        <p:spPr>
          <a:xfrm>
            <a:off x="457200" y="1219200"/>
            <a:ext cx="8229600" cy="5181600"/>
          </a:xfrm>
        </p:spPr>
        <p:txBody>
          <a:bodyPr>
            <a:noAutofit/>
          </a:bodyPr>
          <a:lstStyle/>
          <a:p>
            <a:pPr>
              <a:buClrTx/>
              <a:buSzPct val="100000"/>
              <a:buFont typeface="Arial" charset="0"/>
              <a:buChar char="•"/>
              <a:defRPr/>
            </a:pPr>
            <a:r>
              <a:rPr lang="en-US" sz="3000" dirty="0" smtClean="0"/>
              <a:t>An employer may not specify the means through which employees engage in protected concerted activities. Employees may use any means they choose to engage in protected concerted activity unless the method chosen is specifically prohibited by law or so opprobrious that the action is indefensible. Whether the employees’ objection could have been presented in a more efficacious or reasonable manner is irrelevant ….”</a:t>
            </a:r>
          </a:p>
          <a:p>
            <a:pPr lvl="1">
              <a:spcBef>
                <a:spcPts val="1200"/>
              </a:spcBef>
              <a:defRPr/>
            </a:pPr>
            <a:r>
              <a:rPr lang="en-US" sz="2800" i="1" dirty="0" smtClean="0">
                <a:solidFill>
                  <a:schemeClr val="accent5">
                    <a:lumMod val="50000"/>
                  </a:schemeClr>
                </a:solidFill>
              </a:rPr>
              <a:t>Communication Workers of America, Local 3172</a:t>
            </a:r>
            <a:r>
              <a:rPr lang="en-US" sz="2800" dirty="0" smtClean="0">
                <a:solidFill>
                  <a:schemeClr val="accent5">
                    <a:lumMod val="50000"/>
                  </a:schemeClr>
                </a:solidFill>
              </a:rPr>
              <a:t> v. </a:t>
            </a:r>
            <a:r>
              <a:rPr lang="en-US" sz="2800" i="1" dirty="0" smtClean="0">
                <a:solidFill>
                  <a:schemeClr val="accent5">
                    <a:lumMod val="50000"/>
                  </a:schemeClr>
                </a:solidFill>
              </a:rPr>
              <a:t>City of Largo</a:t>
            </a:r>
            <a:endParaRPr lang="en-US" sz="2800" dirty="0" smtClean="0">
              <a:solidFill>
                <a:schemeClr val="accent5">
                  <a:lumMod val="50000"/>
                </a:schemeClr>
              </a:solidFill>
            </a:endParaRPr>
          </a:p>
        </p:txBody>
      </p:sp>
      <p:sp>
        <p:nvSpPr>
          <p:cNvPr id="4" name="TextBox 3"/>
          <p:cNvSpPr txBox="1"/>
          <p:nvPr/>
        </p:nvSpPr>
        <p:spPr>
          <a:xfrm>
            <a:off x="6934200" y="6477000"/>
            <a:ext cx="2133600" cy="369332"/>
          </a:xfrm>
          <a:prstGeom prst="rect">
            <a:avLst/>
          </a:prstGeom>
          <a:solidFill>
            <a:schemeClr val="accent5">
              <a:lumMod val="50000"/>
            </a:schemeClr>
          </a:solidFill>
        </p:spPr>
        <p:txBody>
          <a:bodyPr wrap="square" rtlCol="0">
            <a:spAutoFit/>
          </a:bodyPr>
          <a:lstStyle/>
          <a:p>
            <a:endParaRPr lang="en-US" dirty="0"/>
          </a:p>
        </p:txBody>
      </p:sp>
    </p:spTree>
    <p:extLst>
      <p:ext uri="{BB962C8B-B14F-4D97-AF65-F5344CB8AC3E}">
        <p14:creationId xmlns:p14="http://schemas.microsoft.com/office/powerpoint/2010/main" val="25541094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36294" cy="742950"/>
          </a:xfrm>
        </p:spPr>
        <p:txBody>
          <a:bodyPr rtlCol="0">
            <a:noAutofit/>
          </a:bodyPr>
          <a:lstStyle/>
          <a:p>
            <a:pPr algn="ctr" fontAlgn="auto">
              <a:spcAft>
                <a:spcPts val="0"/>
              </a:spcAft>
              <a:defRPr/>
            </a:pPr>
            <a:r>
              <a:rPr lang="en-US" sz="4000" dirty="0" smtClean="0">
                <a:solidFill>
                  <a:srgbClr val="203864"/>
                </a:solidFill>
              </a:rPr>
              <a:t>THE UNIONS’ PLAN TO REVERSE THE TREND </a:t>
            </a:r>
            <a:endParaRPr lang="en-US" sz="4000" dirty="0">
              <a:solidFill>
                <a:srgbClr val="203864"/>
              </a:solidFill>
            </a:endParaRPr>
          </a:p>
        </p:txBody>
      </p:sp>
      <p:sp>
        <p:nvSpPr>
          <p:cNvPr id="5" name="Rectangle 3"/>
          <p:cNvSpPr txBox="1">
            <a:spLocks noChangeArrowheads="1"/>
          </p:cNvSpPr>
          <p:nvPr/>
        </p:nvSpPr>
        <p:spPr bwMode="auto">
          <a:xfrm>
            <a:off x="457200" y="12954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461963" indent="-461963" algn="l" rtl="0" eaLnBrk="0" fontAlgn="base" hangingPunct="0">
              <a:spcBef>
                <a:spcPct val="20000"/>
              </a:spcBef>
              <a:spcAft>
                <a:spcPct val="0"/>
              </a:spcAft>
              <a:buClr>
                <a:srgbClr val="17375E"/>
              </a:buClr>
              <a:buSzPct val="60000"/>
              <a:buFont typeface="Wingdings" panose="05000000000000000000" pitchFamily="2" charset="2"/>
              <a:buChar char=""/>
              <a:defRPr sz="3200" kern="1200">
                <a:solidFill>
                  <a:srgbClr val="17375E"/>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17375E"/>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17375E"/>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17375E"/>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17375E"/>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6463" indent="-346463" defTabSz="685783">
              <a:spcAft>
                <a:spcPts val="375"/>
              </a:spcAft>
              <a:buClrTx/>
              <a:buSzPct val="100000"/>
              <a:buFont typeface="Arial" pitchFamily="34" charset="0"/>
              <a:buChar char="•"/>
              <a:defRPr/>
            </a:pPr>
            <a:r>
              <a:rPr lang="en-US" sz="3400" dirty="0" smtClean="0">
                <a:solidFill>
                  <a:srgbClr val="203864"/>
                </a:solidFill>
              </a:rPr>
              <a:t>Turn to Congress and the State Legislatures</a:t>
            </a:r>
          </a:p>
          <a:p>
            <a:pPr marL="346463" indent="-346463" defTabSz="685783">
              <a:spcAft>
                <a:spcPts val="375"/>
              </a:spcAft>
              <a:buClrTx/>
              <a:buSzPct val="100000"/>
              <a:buFont typeface="Arial" pitchFamily="34" charset="0"/>
              <a:buChar char="•"/>
              <a:defRPr/>
            </a:pPr>
            <a:r>
              <a:rPr lang="en-US" sz="3400" dirty="0" smtClean="0">
                <a:solidFill>
                  <a:srgbClr val="203864"/>
                </a:solidFill>
              </a:rPr>
              <a:t>Turn to the administrative agencies</a:t>
            </a:r>
          </a:p>
          <a:p>
            <a:pPr marL="627450" lvl="1" indent="-346463" defTabSz="685783">
              <a:spcAft>
                <a:spcPts val="375"/>
              </a:spcAft>
              <a:buSzPct val="100000"/>
              <a:buFont typeface="Arial" pitchFamily="34" charset="0"/>
              <a:buChar char="•"/>
              <a:defRPr/>
            </a:pPr>
            <a:r>
              <a:rPr lang="en-US" sz="3000" dirty="0" smtClean="0">
                <a:solidFill>
                  <a:srgbClr val="203864"/>
                </a:solidFill>
              </a:rPr>
              <a:t>National Labor Relations Board (NLRB)</a:t>
            </a:r>
          </a:p>
          <a:p>
            <a:pPr marL="627450" lvl="1" indent="-346463" defTabSz="685783">
              <a:spcAft>
                <a:spcPts val="375"/>
              </a:spcAft>
              <a:buSzPct val="100000"/>
              <a:buFont typeface="Arial" pitchFamily="34" charset="0"/>
              <a:buChar char="•"/>
              <a:defRPr/>
            </a:pPr>
            <a:r>
              <a:rPr lang="en-US" sz="3000" dirty="0" smtClean="0">
                <a:solidFill>
                  <a:srgbClr val="203864"/>
                </a:solidFill>
              </a:rPr>
              <a:t>Florida Public Employees Relations Comm. (PERC)</a:t>
            </a:r>
            <a:endParaRPr lang="en-US" sz="3000" dirty="0">
              <a:solidFill>
                <a:srgbClr val="203864"/>
              </a:solidFill>
            </a:endParaRPr>
          </a:p>
        </p:txBody>
      </p:sp>
      <p:pic>
        <p:nvPicPr>
          <p:cNvPr id="3" name="Picture 2"/>
          <p:cNvPicPr>
            <a:picLocks noChangeAspect="1"/>
          </p:cNvPicPr>
          <p:nvPr/>
        </p:nvPicPr>
        <p:blipFill>
          <a:blip r:embed="rId3"/>
          <a:stretch>
            <a:fillRect/>
          </a:stretch>
        </p:blipFill>
        <p:spPr>
          <a:xfrm>
            <a:off x="5105400" y="4724400"/>
            <a:ext cx="1646063" cy="1621677"/>
          </a:xfrm>
          <a:prstGeom prst="rect">
            <a:avLst/>
          </a:prstGeom>
        </p:spPr>
      </p:pic>
      <p:pic>
        <p:nvPicPr>
          <p:cNvPr id="4" name="Picture 3"/>
          <p:cNvPicPr>
            <a:picLocks noChangeAspect="1"/>
          </p:cNvPicPr>
          <p:nvPr/>
        </p:nvPicPr>
        <p:blipFill>
          <a:blip r:embed="rId4"/>
          <a:stretch>
            <a:fillRect/>
          </a:stretch>
        </p:blipFill>
        <p:spPr>
          <a:xfrm>
            <a:off x="1600200" y="4731894"/>
            <a:ext cx="3042194" cy="1595905"/>
          </a:xfrm>
          <a:prstGeom prst="rect">
            <a:avLst/>
          </a:prstGeom>
        </p:spPr>
      </p:pic>
      <p:sp>
        <p:nvSpPr>
          <p:cNvPr id="6" name="TextBox 5"/>
          <p:cNvSpPr txBox="1"/>
          <p:nvPr/>
        </p:nvSpPr>
        <p:spPr>
          <a:xfrm>
            <a:off x="6934200" y="6477000"/>
            <a:ext cx="2133600" cy="369332"/>
          </a:xfrm>
          <a:prstGeom prst="rect">
            <a:avLst/>
          </a:prstGeom>
          <a:solidFill>
            <a:schemeClr val="accent5">
              <a:lumMod val="50000"/>
            </a:schemeClr>
          </a:solidFill>
        </p:spPr>
        <p:txBody>
          <a:bodyPr wrap="square" rtlCol="0">
            <a:spAutoFit/>
          </a:bodyPr>
          <a:lstStyle/>
          <a:p>
            <a:endParaRPr lang="en-US" dirty="0"/>
          </a:p>
        </p:txBody>
      </p:sp>
    </p:spTree>
    <p:extLst>
      <p:ext uri="{BB962C8B-B14F-4D97-AF65-F5344CB8AC3E}">
        <p14:creationId xmlns:p14="http://schemas.microsoft.com/office/powerpoint/2010/main" val="10450329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457200" y="152400"/>
            <a:ext cx="8229600" cy="914400"/>
          </a:xfrm>
        </p:spPr>
        <p:txBody>
          <a:bodyPr/>
          <a:lstStyle/>
          <a:p>
            <a:pPr algn="ctr"/>
            <a:r>
              <a:rPr lang="en-US" sz="4000" b="1" dirty="0" smtClean="0">
                <a:solidFill>
                  <a:schemeClr val="accent5">
                    <a:lumMod val="50000"/>
                  </a:schemeClr>
                </a:solidFill>
              </a:rPr>
              <a:t>DRESS CODES</a:t>
            </a:r>
          </a:p>
        </p:txBody>
      </p:sp>
      <p:sp>
        <p:nvSpPr>
          <p:cNvPr id="20483" name="Content Placeholder 2"/>
          <p:cNvSpPr>
            <a:spLocks noGrp="1"/>
          </p:cNvSpPr>
          <p:nvPr>
            <p:ph idx="1"/>
          </p:nvPr>
        </p:nvSpPr>
        <p:spPr>
          <a:xfrm>
            <a:off x="304800" y="1219200"/>
            <a:ext cx="8382000" cy="5257800"/>
          </a:xfrm>
        </p:spPr>
        <p:txBody>
          <a:bodyPr>
            <a:normAutofit/>
          </a:bodyPr>
          <a:lstStyle/>
          <a:p>
            <a:pPr marL="233363" lvl="1" indent="-233363">
              <a:spcBef>
                <a:spcPts val="1200"/>
              </a:spcBef>
              <a:buFont typeface="Arial" charset="0"/>
              <a:buChar char="•"/>
              <a:defRPr/>
            </a:pPr>
            <a:r>
              <a:rPr lang="en-US" sz="2800" dirty="0" smtClean="0">
                <a:solidFill>
                  <a:schemeClr val="accent5">
                    <a:lumMod val="50000"/>
                  </a:schemeClr>
                </a:solidFill>
              </a:rPr>
              <a:t>By Transit Authority rule, bus drivers are prohibited from wearing any: “Buttons, pins or other decoration carrying a slogan.”</a:t>
            </a:r>
          </a:p>
          <a:p>
            <a:pPr marL="233363" lvl="1" indent="-233363">
              <a:spcBef>
                <a:spcPts val="1200"/>
              </a:spcBef>
              <a:buFont typeface="Arial" charset="0"/>
              <a:buChar char="•"/>
              <a:defRPr/>
            </a:pPr>
            <a:r>
              <a:rPr lang="en-US" sz="2800" dirty="0" smtClean="0">
                <a:solidFill>
                  <a:schemeClr val="accent5">
                    <a:lumMod val="50000"/>
                  </a:schemeClr>
                </a:solidFill>
              </a:rPr>
              <a:t>Bus drivers wearing pocket penholders bearing the ATU logo are told they cannot wear them and would be disciplined if they did.  </a:t>
            </a:r>
            <a:r>
              <a:rPr lang="en-US" sz="2800" dirty="0">
                <a:solidFill>
                  <a:schemeClr val="accent5">
                    <a:lumMod val="50000"/>
                  </a:schemeClr>
                </a:solidFill>
              </a:rPr>
              <a:t>Only pocket penholders with Transit Authority </a:t>
            </a:r>
            <a:r>
              <a:rPr lang="en-US" sz="2800" dirty="0" smtClean="0">
                <a:solidFill>
                  <a:schemeClr val="accent5">
                    <a:lumMod val="50000"/>
                  </a:schemeClr>
                </a:solidFill>
              </a:rPr>
              <a:t>logo are allowed.</a:t>
            </a:r>
          </a:p>
          <a:p>
            <a:pPr marL="233363" lvl="1" indent="-233363">
              <a:spcBef>
                <a:spcPts val="1200"/>
              </a:spcBef>
              <a:buFont typeface="Arial" charset="0"/>
              <a:buChar char="•"/>
              <a:defRPr/>
            </a:pPr>
            <a:r>
              <a:rPr lang="en-US" sz="2800" dirty="0" smtClean="0">
                <a:solidFill>
                  <a:schemeClr val="accent5">
                    <a:lumMod val="50000"/>
                  </a:schemeClr>
                </a:solidFill>
              </a:rPr>
              <a:t>Transit Authority argues the need to present a unified image to the public and maintain discipline.</a:t>
            </a:r>
          </a:p>
          <a:p>
            <a:pPr lvl="1">
              <a:spcBef>
                <a:spcPts val="1200"/>
              </a:spcBef>
              <a:buFont typeface="Arial" charset="0"/>
              <a:buChar char="•"/>
              <a:defRPr/>
            </a:pPr>
            <a:r>
              <a:rPr lang="en-US" sz="2800" i="1" dirty="0">
                <a:solidFill>
                  <a:schemeClr val="accent5">
                    <a:lumMod val="50000"/>
                  </a:schemeClr>
                </a:solidFill>
              </a:rPr>
              <a:t>Amalgamated Transit Union, Local 1596 v. Orange-Seminole-Osceola Transit Authority</a:t>
            </a:r>
          </a:p>
          <a:p>
            <a:pPr lvl="1">
              <a:spcBef>
                <a:spcPts val="1200"/>
              </a:spcBef>
              <a:buFont typeface="Arial" charset="0"/>
              <a:buChar char="•"/>
              <a:defRPr/>
            </a:pPr>
            <a:endParaRPr lang="en-US" sz="2800" dirty="0" smtClean="0">
              <a:solidFill>
                <a:schemeClr val="accent5">
                  <a:lumMod val="50000"/>
                </a:schemeClr>
              </a:solidFill>
            </a:endParaRPr>
          </a:p>
          <a:p>
            <a:pPr lvl="1">
              <a:buFont typeface="Arial" charset="0"/>
              <a:buChar char="•"/>
              <a:defRPr/>
            </a:pPr>
            <a:endParaRPr lang="en-US" sz="2600" dirty="0" smtClean="0">
              <a:solidFill>
                <a:schemeClr val="tx1"/>
              </a:solidFill>
            </a:endParaRPr>
          </a:p>
        </p:txBody>
      </p:sp>
      <p:sp>
        <p:nvSpPr>
          <p:cNvPr id="4" name="TextBox 3"/>
          <p:cNvSpPr txBox="1"/>
          <p:nvPr/>
        </p:nvSpPr>
        <p:spPr>
          <a:xfrm>
            <a:off x="6934200" y="6477000"/>
            <a:ext cx="2133600" cy="369332"/>
          </a:xfrm>
          <a:prstGeom prst="rect">
            <a:avLst/>
          </a:prstGeom>
          <a:solidFill>
            <a:schemeClr val="accent5">
              <a:lumMod val="50000"/>
            </a:schemeClr>
          </a:solidFill>
        </p:spPr>
        <p:txBody>
          <a:bodyPr wrap="square" rtlCol="0">
            <a:spAutoFit/>
          </a:bodyPr>
          <a:lstStyle/>
          <a:p>
            <a:endParaRPr lang="en-US" dirty="0"/>
          </a:p>
        </p:txBody>
      </p:sp>
    </p:spTree>
    <p:extLst>
      <p:ext uri="{BB962C8B-B14F-4D97-AF65-F5344CB8AC3E}">
        <p14:creationId xmlns:p14="http://schemas.microsoft.com/office/powerpoint/2010/main" val="41684674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57200" y="152400"/>
            <a:ext cx="8229600" cy="914400"/>
          </a:xfrm>
        </p:spPr>
        <p:txBody>
          <a:bodyPr/>
          <a:lstStyle/>
          <a:p>
            <a:pPr algn="ctr"/>
            <a:r>
              <a:rPr lang="en-US" sz="4000" b="1" dirty="0" smtClean="0">
                <a:solidFill>
                  <a:schemeClr val="accent5">
                    <a:lumMod val="50000"/>
                  </a:schemeClr>
                </a:solidFill>
              </a:rPr>
              <a:t>PERC’S VIEW</a:t>
            </a:r>
          </a:p>
        </p:txBody>
      </p:sp>
      <p:sp>
        <p:nvSpPr>
          <p:cNvPr id="20483" name="Content Placeholder 2"/>
          <p:cNvSpPr>
            <a:spLocks noGrp="1"/>
          </p:cNvSpPr>
          <p:nvPr>
            <p:ph idx="1"/>
          </p:nvPr>
        </p:nvSpPr>
        <p:spPr>
          <a:xfrm>
            <a:off x="304800" y="1295400"/>
            <a:ext cx="8686800" cy="5105400"/>
          </a:xfrm>
        </p:spPr>
        <p:txBody>
          <a:bodyPr>
            <a:normAutofit/>
          </a:bodyPr>
          <a:lstStyle/>
          <a:p>
            <a:pPr>
              <a:spcBef>
                <a:spcPts val="1200"/>
              </a:spcBef>
              <a:buClrTx/>
              <a:buSzPct val="100000"/>
              <a:buFont typeface="Arial" charset="0"/>
              <a:buChar char="•"/>
              <a:defRPr/>
            </a:pPr>
            <a:r>
              <a:rPr lang="en-US" sz="3200" dirty="0" smtClean="0"/>
              <a:t>Employees have the right to wear union insignia on duty in their employer’s premises.</a:t>
            </a:r>
          </a:p>
          <a:p>
            <a:pPr lvl="1">
              <a:spcBef>
                <a:spcPts val="1200"/>
              </a:spcBef>
              <a:buFont typeface="Arial" charset="0"/>
              <a:buChar char="–"/>
              <a:defRPr/>
            </a:pPr>
            <a:r>
              <a:rPr lang="en-US" sz="2800" dirty="0" smtClean="0">
                <a:solidFill>
                  <a:schemeClr val="accent5">
                    <a:lumMod val="50000"/>
                  </a:schemeClr>
                </a:solidFill>
              </a:rPr>
              <a:t>It is a form of expression under Section 440.301(3)</a:t>
            </a:r>
          </a:p>
          <a:p>
            <a:pPr>
              <a:spcBef>
                <a:spcPts val="1200"/>
              </a:spcBef>
              <a:buClrTx/>
              <a:buSzPct val="100000"/>
              <a:buFont typeface="Arial" charset="0"/>
              <a:buChar char="•"/>
              <a:defRPr/>
            </a:pPr>
            <a:r>
              <a:rPr lang="en-US" sz="3200" dirty="0" smtClean="0"/>
              <a:t>Employer has burden of proving “special circumstances” to restrict the wearing of union insignia.</a:t>
            </a:r>
          </a:p>
          <a:p>
            <a:pPr lvl="1">
              <a:spcBef>
                <a:spcPts val="1200"/>
              </a:spcBef>
              <a:buFont typeface="Arial" charset="0"/>
              <a:buChar char="–"/>
              <a:defRPr/>
            </a:pPr>
            <a:r>
              <a:rPr lang="en-US" sz="2800" dirty="0" smtClean="0">
                <a:solidFill>
                  <a:schemeClr val="accent5">
                    <a:lumMod val="50000"/>
                  </a:schemeClr>
                </a:solidFill>
              </a:rPr>
              <a:t>Interacting with the public</a:t>
            </a:r>
          </a:p>
          <a:p>
            <a:pPr lvl="1">
              <a:spcBef>
                <a:spcPts val="1200"/>
              </a:spcBef>
              <a:buFont typeface="Arial" charset="0"/>
              <a:buChar char="–"/>
              <a:defRPr/>
            </a:pPr>
            <a:r>
              <a:rPr lang="en-US" sz="2800" dirty="0" smtClean="0">
                <a:solidFill>
                  <a:schemeClr val="accent5">
                    <a:lumMod val="50000"/>
                  </a:schemeClr>
                </a:solidFill>
              </a:rPr>
              <a:t>Maintaining production or discipline</a:t>
            </a:r>
          </a:p>
          <a:p>
            <a:pPr marL="173038" lvl="1" indent="-173038">
              <a:spcBef>
                <a:spcPts val="1200"/>
              </a:spcBef>
              <a:buFont typeface="Arial" pitchFamily="34" charset="0"/>
              <a:buChar char="•"/>
              <a:defRPr/>
            </a:pPr>
            <a:r>
              <a:rPr lang="en-US" sz="3200" dirty="0" smtClean="0">
                <a:solidFill>
                  <a:schemeClr val="accent5">
                    <a:lumMod val="50000"/>
                  </a:schemeClr>
                </a:solidFill>
              </a:rPr>
              <a:t>Consistent enforcement of dress code is key.</a:t>
            </a:r>
          </a:p>
        </p:txBody>
      </p:sp>
      <p:sp>
        <p:nvSpPr>
          <p:cNvPr id="4" name="TextBox 3"/>
          <p:cNvSpPr txBox="1"/>
          <p:nvPr/>
        </p:nvSpPr>
        <p:spPr>
          <a:xfrm>
            <a:off x="6934200" y="6477000"/>
            <a:ext cx="2133600" cy="369332"/>
          </a:xfrm>
          <a:prstGeom prst="rect">
            <a:avLst/>
          </a:prstGeom>
          <a:solidFill>
            <a:schemeClr val="accent5">
              <a:lumMod val="50000"/>
            </a:schemeClr>
          </a:solidFill>
        </p:spPr>
        <p:txBody>
          <a:bodyPr wrap="square" rtlCol="0">
            <a:spAutoFit/>
          </a:bodyPr>
          <a:lstStyle/>
          <a:p>
            <a:endParaRPr lang="en-US" dirty="0"/>
          </a:p>
        </p:txBody>
      </p:sp>
    </p:spTree>
    <p:extLst>
      <p:ext uri="{BB962C8B-B14F-4D97-AF65-F5344CB8AC3E}">
        <p14:creationId xmlns:p14="http://schemas.microsoft.com/office/powerpoint/2010/main" val="42932879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457200" y="152400"/>
            <a:ext cx="8229600" cy="914400"/>
          </a:xfrm>
        </p:spPr>
        <p:txBody>
          <a:bodyPr/>
          <a:lstStyle/>
          <a:p>
            <a:pPr algn="ctr"/>
            <a:r>
              <a:rPr lang="en-US" sz="4000" b="1" dirty="0" smtClean="0">
                <a:solidFill>
                  <a:schemeClr val="accent5">
                    <a:lumMod val="50000"/>
                  </a:schemeClr>
                </a:solidFill>
              </a:rPr>
              <a:t>NLRB’S VIEW</a:t>
            </a:r>
          </a:p>
        </p:txBody>
      </p:sp>
      <p:sp>
        <p:nvSpPr>
          <p:cNvPr id="20483" name="Content Placeholder 2"/>
          <p:cNvSpPr>
            <a:spLocks noGrp="1"/>
          </p:cNvSpPr>
          <p:nvPr>
            <p:ph idx="1"/>
          </p:nvPr>
        </p:nvSpPr>
        <p:spPr>
          <a:xfrm>
            <a:off x="304800" y="1295400"/>
            <a:ext cx="8610600" cy="5181600"/>
          </a:xfrm>
        </p:spPr>
        <p:txBody>
          <a:bodyPr>
            <a:noAutofit/>
          </a:bodyPr>
          <a:lstStyle/>
          <a:p>
            <a:pPr marL="173038" lvl="1">
              <a:spcBef>
                <a:spcPts val="1800"/>
              </a:spcBef>
              <a:buSzPct val="60000"/>
              <a:buFont typeface="Arial" pitchFamily="34" charset="0"/>
              <a:buChar char="●"/>
            </a:pPr>
            <a:r>
              <a:rPr lang="en-US" sz="2800" dirty="0" smtClean="0">
                <a:solidFill>
                  <a:schemeClr val="accent5">
                    <a:lumMod val="50000"/>
                  </a:schemeClr>
                </a:solidFill>
              </a:rPr>
              <a:t>During heated collective bargaining with AT&amp;T, the CWA distributes t-shirts to members that say “Inmate #” on front and “Prisoner of AT$T” on back with vertical “prison stripes” below the lettering.</a:t>
            </a:r>
          </a:p>
          <a:p>
            <a:pPr marL="173038" lvl="1">
              <a:spcBef>
                <a:spcPts val="1800"/>
              </a:spcBef>
              <a:buSzPct val="60000"/>
              <a:buFont typeface="Arial" pitchFamily="34" charset="0"/>
              <a:buChar char="●"/>
            </a:pPr>
            <a:r>
              <a:rPr lang="en-US" sz="2800" dirty="0" smtClean="0">
                <a:solidFill>
                  <a:schemeClr val="accent5">
                    <a:lumMod val="50000"/>
                  </a:schemeClr>
                </a:solidFill>
              </a:rPr>
              <a:t>Bargaining unit employees wear the t-shirts out on service calls to customers’ homes.</a:t>
            </a:r>
          </a:p>
          <a:p>
            <a:pPr marL="173038" lvl="1">
              <a:spcBef>
                <a:spcPts val="1800"/>
              </a:spcBef>
              <a:buSzPct val="60000"/>
              <a:buFont typeface="Arial" pitchFamily="34" charset="0"/>
              <a:buChar char="●"/>
            </a:pPr>
            <a:r>
              <a:rPr lang="en-US" sz="2800" dirty="0" smtClean="0">
                <a:solidFill>
                  <a:schemeClr val="accent5">
                    <a:lumMod val="50000"/>
                  </a:schemeClr>
                </a:solidFill>
              </a:rPr>
              <a:t>Employees who wear the t-shirts on calls to customers’ homes are suspended by AT&amp;T. </a:t>
            </a:r>
          </a:p>
          <a:p>
            <a:pPr marL="515938" lvl="2">
              <a:spcBef>
                <a:spcPts val="1800"/>
              </a:spcBef>
              <a:buSzPct val="60000"/>
              <a:buFont typeface="Arial" pitchFamily="34" charset="0"/>
              <a:buChar char="●"/>
            </a:pPr>
            <a:r>
              <a:rPr lang="en-US" sz="2600" i="1" dirty="0" smtClean="0">
                <a:solidFill>
                  <a:schemeClr val="accent5">
                    <a:lumMod val="50000"/>
                  </a:schemeClr>
                </a:solidFill>
              </a:rPr>
              <a:t>AT&amp;T of Connecticut and CWA</a:t>
            </a:r>
          </a:p>
          <a:p>
            <a:pPr marL="173038" lvl="1">
              <a:spcBef>
                <a:spcPts val="1800"/>
              </a:spcBef>
              <a:buSzPct val="60000"/>
              <a:buFont typeface="Arial" pitchFamily="34" charset="0"/>
              <a:buChar char="●"/>
            </a:pPr>
            <a:endParaRPr lang="en-US" sz="2800" dirty="0" smtClean="0">
              <a:solidFill>
                <a:schemeClr val="accent5">
                  <a:lumMod val="50000"/>
                </a:schemeClr>
              </a:solidFill>
            </a:endParaRPr>
          </a:p>
        </p:txBody>
      </p:sp>
      <p:sp>
        <p:nvSpPr>
          <p:cNvPr id="4" name="TextBox 3"/>
          <p:cNvSpPr txBox="1"/>
          <p:nvPr/>
        </p:nvSpPr>
        <p:spPr>
          <a:xfrm>
            <a:off x="6934200" y="6477000"/>
            <a:ext cx="2133600" cy="369332"/>
          </a:xfrm>
          <a:prstGeom prst="rect">
            <a:avLst/>
          </a:prstGeom>
          <a:solidFill>
            <a:schemeClr val="accent5">
              <a:lumMod val="50000"/>
            </a:schemeClr>
          </a:solidFill>
        </p:spPr>
        <p:txBody>
          <a:bodyPr wrap="square" rtlCol="0">
            <a:spAutoFit/>
          </a:bodyPr>
          <a:lstStyle/>
          <a:p>
            <a:endParaRPr lang="en-US" dirty="0"/>
          </a:p>
        </p:txBody>
      </p:sp>
    </p:spTree>
    <p:extLst>
      <p:ext uri="{BB962C8B-B14F-4D97-AF65-F5344CB8AC3E}">
        <p14:creationId xmlns:p14="http://schemas.microsoft.com/office/powerpoint/2010/main" val="276652356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628650" y="76200"/>
            <a:ext cx="7886700" cy="914400"/>
          </a:xfrm>
        </p:spPr>
        <p:txBody>
          <a:bodyPr>
            <a:normAutofit/>
          </a:bodyPr>
          <a:lstStyle/>
          <a:p>
            <a:pPr algn="ctr"/>
            <a:r>
              <a:rPr lang="en-US" sz="4000" b="1" dirty="0" smtClean="0">
                <a:solidFill>
                  <a:schemeClr val="accent5">
                    <a:lumMod val="50000"/>
                  </a:schemeClr>
                </a:solidFill>
              </a:rPr>
              <a:t>ADVICE FOR EMPLOYERS</a:t>
            </a:r>
          </a:p>
        </p:txBody>
      </p:sp>
      <p:sp>
        <p:nvSpPr>
          <p:cNvPr id="43011" name="Content Placeholder 2"/>
          <p:cNvSpPr>
            <a:spLocks noGrp="1"/>
          </p:cNvSpPr>
          <p:nvPr>
            <p:ph idx="1"/>
          </p:nvPr>
        </p:nvSpPr>
        <p:spPr>
          <a:xfrm>
            <a:off x="304800" y="1219200"/>
            <a:ext cx="8534400" cy="5257800"/>
          </a:xfrm>
        </p:spPr>
        <p:txBody>
          <a:bodyPr>
            <a:noAutofit/>
          </a:bodyPr>
          <a:lstStyle/>
          <a:p>
            <a:pPr>
              <a:spcBef>
                <a:spcPts val="600"/>
              </a:spcBef>
              <a:buSzPct val="100000"/>
              <a:buFont typeface="Arial" pitchFamily="34" charset="0"/>
              <a:buChar char="•"/>
            </a:pPr>
            <a:r>
              <a:rPr lang="en-US" sz="3000" dirty="0" smtClean="0"/>
              <a:t>Train your managers to be aware of complaints and criticisms that could be found to be concerted protected activity.</a:t>
            </a:r>
          </a:p>
          <a:p>
            <a:pPr>
              <a:spcBef>
                <a:spcPts val="600"/>
              </a:spcBef>
              <a:buSzPct val="100000"/>
              <a:buFont typeface="Arial" pitchFamily="34" charset="0"/>
              <a:buChar char="•"/>
            </a:pPr>
            <a:r>
              <a:rPr lang="en-US" sz="3000" dirty="0" smtClean="0"/>
              <a:t>Take measured steps when considering disciplinary action.</a:t>
            </a:r>
          </a:p>
          <a:p>
            <a:pPr>
              <a:spcBef>
                <a:spcPts val="600"/>
              </a:spcBef>
              <a:buClrTx/>
              <a:buSzPct val="100000"/>
              <a:buFont typeface="Arial" pitchFamily="34" charset="0"/>
              <a:buChar char="•"/>
            </a:pPr>
            <a:r>
              <a:rPr lang="en-US" sz="3000" dirty="0" smtClean="0"/>
              <a:t>Review and update handbook policies (union-free statement; solicitation, distribution, access &amp; other rules;  confidential information, electronic communications &amp; social media policies; etc).</a:t>
            </a:r>
          </a:p>
          <a:p>
            <a:pPr lvl="1">
              <a:spcBef>
                <a:spcPts val="600"/>
              </a:spcBef>
              <a:buSzPct val="100000"/>
              <a:buFont typeface="Arial" pitchFamily="34" charset="0"/>
              <a:buChar char="•"/>
            </a:pPr>
            <a:r>
              <a:rPr lang="en-US" sz="2800" dirty="0" smtClean="0">
                <a:solidFill>
                  <a:schemeClr val="accent5">
                    <a:lumMod val="50000"/>
                  </a:schemeClr>
                </a:solidFill>
              </a:rPr>
              <a:t>Savings clauses do not cure illegal policies.</a:t>
            </a:r>
          </a:p>
        </p:txBody>
      </p:sp>
      <p:sp>
        <p:nvSpPr>
          <p:cNvPr id="4" name="TextBox 3"/>
          <p:cNvSpPr txBox="1"/>
          <p:nvPr/>
        </p:nvSpPr>
        <p:spPr>
          <a:xfrm>
            <a:off x="6934200" y="6477000"/>
            <a:ext cx="2133600" cy="369332"/>
          </a:xfrm>
          <a:prstGeom prst="rect">
            <a:avLst/>
          </a:prstGeom>
          <a:solidFill>
            <a:schemeClr val="accent5">
              <a:lumMod val="50000"/>
            </a:schemeClr>
          </a:solidFill>
        </p:spPr>
        <p:txBody>
          <a:bodyPr wrap="square" rtlCol="0">
            <a:spAutoFit/>
          </a:bodyPr>
          <a:lstStyle/>
          <a:p>
            <a:endParaRPr lang="en-US" dirty="0"/>
          </a:p>
        </p:txBody>
      </p:sp>
    </p:spTree>
    <p:extLst>
      <p:ext uri="{BB962C8B-B14F-4D97-AF65-F5344CB8AC3E}">
        <p14:creationId xmlns:p14="http://schemas.microsoft.com/office/powerpoint/2010/main" val="29813394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0"/>
            <a:ext cx="9144000" cy="1143000"/>
          </a:xfrm>
        </p:spPr>
        <p:txBody>
          <a:bodyPr>
            <a:noAutofit/>
          </a:bodyPr>
          <a:lstStyle/>
          <a:p>
            <a:pPr algn="ctr"/>
            <a:r>
              <a:rPr lang="en-US" sz="4000" dirty="0" smtClean="0">
                <a:solidFill>
                  <a:schemeClr val="accent5">
                    <a:lumMod val="50000"/>
                  </a:schemeClr>
                </a:solidFill>
              </a:rPr>
              <a:t>QUESTIONS</a:t>
            </a:r>
            <a:endParaRPr lang="en-US" sz="4000" b="1" dirty="0">
              <a:solidFill>
                <a:schemeClr val="accent5">
                  <a:lumMod val="50000"/>
                </a:schemeClr>
              </a:solidFill>
            </a:endParaRPr>
          </a:p>
        </p:txBody>
      </p:sp>
      <p:sp>
        <p:nvSpPr>
          <p:cNvPr id="4" name="TextBox 3"/>
          <p:cNvSpPr txBox="1"/>
          <p:nvPr/>
        </p:nvSpPr>
        <p:spPr>
          <a:xfrm>
            <a:off x="6934200" y="6477000"/>
            <a:ext cx="2133600" cy="369332"/>
          </a:xfrm>
          <a:prstGeom prst="rect">
            <a:avLst/>
          </a:prstGeom>
          <a:solidFill>
            <a:schemeClr val="accent5">
              <a:lumMod val="50000"/>
            </a:schemeClr>
          </a:solidFill>
        </p:spPr>
        <p:txBody>
          <a:bodyPr wrap="square" rtlCol="0">
            <a:spAutoFit/>
          </a:bodyPr>
          <a:lstStyle/>
          <a:p>
            <a:endParaRPr lang="en-US" dirty="0"/>
          </a:p>
        </p:txBody>
      </p:sp>
      <p:pic>
        <p:nvPicPr>
          <p:cNvPr id="3" name="Picture 2"/>
          <p:cNvPicPr>
            <a:picLocks noChangeAspect="1"/>
          </p:cNvPicPr>
          <p:nvPr/>
        </p:nvPicPr>
        <p:blipFill>
          <a:blip r:embed="rId3"/>
          <a:stretch>
            <a:fillRect/>
          </a:stretch>
        </p:blipFill>
        <p:spPr>
          <a:xfrm>
            <a:off x="1371600" y="1676400"/>
            <a:ext cx="6401355" cy="3889585"/>
          </a:xfrm>
          <a:prstGeom prst="rect">
            <a:avLst/>
          </a:prstGeom>
        </p:spPr>
      </p:pic>
    </p:spTree>
    <p:extLst>
      <p:ext uri="{BB962C8B-B14F-4D97-AF65-F5344CB8AC3E}">
        <p14:creationId xmlns:p14="http://schemas.microsoft.com/office/powerpoint/2010/main" val="38194123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0" y="6100718"/>
            <a:ext cx="9144000" cy="78865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4" name="Rectangle 5"/>
          <p:cNvSpPr>
            <a:spLocks noChangeArrowheads="1"/>
          </p:cNvSpPr>
          <p:nvPr/>
        </p:nvSpPr>
        <p:spPr bwMode="auto">
          <a:xfrm>
            <a:off x="0" y="838200"/>
            <a:ext cx="9144000" cy="1752600"/>
          </a:xfrm>
          <a:prstGeom prst="rect">
            <a:avLst/>
          </a:prstGeom>
          <a:noFill/>
          <a:ln w="9525">
            <a:noFill/>
            <a:miter lim="800000"/>
            <a:headEnd/>
            <a:tailEnd/>
          </a:ln>
        </p:spPr>
        <p:txBody>
          <a:bodyPr lIns="0" tIns="0" rIns="0" bIns="0"/>
          <a:lstStyle/>
          <a:p>
            <a:pPr algn="ctr" fontAlgn="auto">
              <a:lnSpc>
                <a:spcPct val="110000"/>
              </a:lnSpc>
              <a:spcBef>
                <a:spcPts val="0"/>
              </a:spcBef>
              <a:spcAft>
                <a:spcPts val="900"/>
              </a:spcAft>
              <a:defRPr/>
            </a:pPr>
            <a:endParaRPr lang="en-US" sz="2550" b="1" dirty="0">
              <a:solidFill>
                <a:srgbClr val="4472C4">
                  <a:lumMod val="50000"/>
                </a:srgbClr>
              </a:solidFill>
            </a:endParaRPr>
          </a:p>
          <a:p>
            <a:pPr algn="ctr">
              <a:spcAft>
                <a:spcPts val="1200"/>
              </a:spcAft>
            </a:pPr>
            <a:r>
              <a:rPr lang="en-US" altLang="en-US" sz="4400" b="1" dirty="0" smtClean="0">
                <a:solidFill>
                  <a:srgbClr val="203864"/>
                </a:solidFill>
              </a:rPr>
              <a:t>Thank You</a:t>
            </a:r>
            <a:endParaRPr lang="en-US" altLang="en-US" sz="4400" dirty="0">
              <a:solidFill>
                <a:srgbClr val="203864"/>
              </a:solidFill>
            </a:endParaRPr>
          </a:p>
        </p:txBody>
      </p:sp>
      <p:sp>
        <p:nvSpPr>
          <p:cNvPr id="5" name="Text Box 6"/>
          <p:cNvSpPr txBox="1">
            <a:spLocks noChangeArrowheads="1"/>
          </p:cNvSpPr>
          <p:nvPr/>
        </p:nvSpPr>
        <p:spPr bwMode="auto">
          <a:xfrm>
            <a:off x="76200" y="2525717"/>
            <a:ext cx="9144000" cy="1569660"/>
          </a:xfrm>
          <a:prstGeom prst="rect">
            <a:avLst/>
          </a:prstGeom>
          <a:noFill/>
          <a:ln w="9525">
            <a:noFill/>
            <a:miter lim="800000"/>
            <a:headEnd/>
            <a:tailEnd/>
          </a:ln>
        </p:spPr>
        <p:txBody>
          <a:bodyPr>
            <a:spAutoFit/>
          </a:bodyPr>
          <a:lstStyle/>
          <a:p>
            <a:pPr algn="ctr" fontAlgn="auto">
              <a:lnSpc>
                <a:spcPct val="120000"/>
              </a:lnSpc>
              <a:spcBef>
                <a:spcPct val="60000"/>
              </a:spcBef>
              <a:spcAft>
                <a:spcPts val="0"/>
              </a:spcAft>
              <a:defRPr/>
            </a:pPr>
            <a:r>
              <a:rPr lang="en-US" sz="2000" b="1" i="1" dirty="0">
                <a:solidFill>
                  <a:srgbClr val="4472C4">
                    <a:lumMod val="50000"/>
                  </a:srgbClr>
                </a:solidFill>
              </a:rPr>
              <a:t>Presented by:</a:t>
            </a:r>
            <a:r>
              <a:rPr lang="en-US" sz="2000" b="1" dirty="0">
                <a:solidFill>
                  <a:srgbClr val="4472C4">
                    <a:lumMod val="50000"/>
                  </a:srgbClr>
                </a:solidFill>
              </a:rPr>
              <a:t/>
            </a:r>
            <a:br>
              <a:rPr lang="en-US" sz="2000" b="1" dirty="0">
                <a:solidFill>
                  <a:srgbClr val="4472C4">
                    <a:lumMod val="50000"/>
                  </a:srgbClr>
                </a:solidFill>
              </a:rPr>
            </a:br>
            <a:r>
              <a:rPr lang="en-US" sz="2000" b="1" dirty="0">
                <a:solidFill>
                  <a:srgbClr val="4472C4">
                    <a:lumMod val="50000"/>
                  </a:srgbClr>
                </a:solidFill>
              </a:rPr>
              <a:t>Jeff Mandel</a:t>
            </a:r>
            <a:br>
              <a:rPr lang="en-US" sz="2000" b="1" dirty="0">
                <a:solidFill>
                  <a:srgbClr val="4472C4">
                    <a:lumMod val="50000"/>
                  </a:srgbClr>
                </a:solidFill>
              </a:rPr>
            </a:br>
            <a:r>
              <a:rPr lang="en-US" sz="2000" dirty="0">
                <a:solidFill>
                  <a:srgbClr val="4472C4">
                    <a:lumMod val="50000"/>
                  </a:srgbClr>
                </a:solidFill>
              </a:rPr>
              <a:t>Phone: (407) 541-0850</a:t>
            </a:r>
            <a:br>
              <a:rPr lang="en-US" sz="2000" dirty="0">
                <a:solidFill>
                  <a:srgbClr val="4472C4">
                    <a:lumMod val="50000"/>
                  </a:srgbClr>
                </a:solidFill>
              </a:rPr>
            </a:br>
            <a:r>
              <a:rPr lang="en-US" sz="2000" dirty="0">
                <a:solidFill>
                  <a:srgbClr val="4472C4">
                    <a:lumMod val="50000"/>
                  </a:srgbClr>
                </a:solidFill>
              </a:rPr>
              <a:t>Email: jmandel@laborlawyers.com</a:t>
            </a:r>
          </a:p>
        </p:txBody>
      </p:sp>
      <p:sp>
        <p:nvSpPr>
          <p:cNvPr id="7174" name="Text Box 9"/>
          <p:cNvSpPr txBox="1">
            <a:spLocks noChangeArrowheads="1"/>
          </p:cNvSpPr>
          <p:nvPr/>
        </p:nvSpPr>
        <p:spPr bwMode="auto">
          <a:xfrm>
            <a:off x="38100" y="6102715"/>
            <a:ext cx="91440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spcBef>
                <a:spcPct val="50000"/>
              </a:spcBef>
            </a:pPr>
            <a:r>
              <a:rPr lang="en-US" altLang="en-US" sz="1100" b="1" dirty="0">
                <a:solidFill>
                  <a:prstClr val="white"/>
                </a:solidFill>
                <a:latin typeface="Arial" panose="020B0604020202020204" pitchFamily="34" charset="0"/>
              </a:rPr>
              <a:t>www.laborlawyers.com</a:t>
            </a:r>
          </a:p>
        </p:txBody>
      </p:sp>
      <p:pic>
        <p:nvPicPr>
          <p:cNvPr id="8" name="Picture 7" descr="Logo_Fisher_Phillips taglineCMYK_blu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4542749"/>
            <a:ext cx="337185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e 1"/>
          <p:cNvGraphicFramePr>
            <a:graphicFrameLocks noGrp="1"/>
          </p:cNvGraphicFramePr>
          <p:nvPr>
            <p:extLst/>
          </p:nvPr>
        </p:nvGraphicFramePr>
        <p:xfrm>
          <a:off x="0" y="6364325"/>
          <a:ext cx="9144000" cy="493675"/>
        </p:xfrm>
        <a:graphic>
          <a:graphicData uri="http://schemas.openxmlformats.org/drawingml/2006/table">
            <a:tbl>
              <a:tblPr firstRow="1" firstCol="1" lastRow="1" lastCol="1" bandRow="1" bandCol="1"/>
              <a:tblGrid>
                <a:gridCol w="9144000"/>
              </a:tblGrid>
              <a:tr h="493675">
                <a:tc>
                  <a:txBody>
                    <a:bodyPr/>
                    <a:lstStyle/>
                    <a:p>
                      <a:pPr marL="0" marR="0" algn="ctr">
                        <a:spcBef>
                          <a:spcPts val="0"/>
                        </a:spcBef>
                        <a:spcAft>
                          <a:spcPts val="0"/>
                        </a:spcAft>
                      </a:pPr>
                      <a:r>
                        <a:rPr lang="en-US" sz="1000" b="1" spc="2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Atlanta • Baltimore • Boston • Charlotte • Chicago • Cleveland • Columbia • Columbus • Dallas • Denver • Fort Lauderdale • Gulfport • Houston</a:t>
                      </a:r>
                      <a:endParaRPr lang="en-US" sz="1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0" marR="0" algn="ctr">
                        <a:spcBef>
                          <a:spcPts val="0"/>
                        </a:spcBef>
                        <a:spcAft>
                          <a:spcPts val="0"/>
                        </a:spcAft>
                      </a:pPr>
                      <a:r>
                        <a:rPr lang="en-US" sz="1000" b="1" spc="2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Irvine • Kansas City • Las Vegas • Los Angeles • Louisville • Memphis • New Jersey • New Orleans • Orlando • Philadelphia</a:t>
                      </a:r>
                      <a:endParaRPr lang="en-US" sz="1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0" marR="0" algn="ctr">
                        <a:spcBef>
                          <a:spcPts val="0"/>
                        </a:spcBef>
                        <a:spcAft>
                          <a:spcPts val="0"/>
                        </a:spcAft>
                      </a:pPr>
                      <a:r>
                        <a:rPr lang="en-US" sz="1000" b="1" spc="2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Phoenix • Portland • San Antonio • San Diego • San Francisco • Seattle • Tampa • Washington, DC</a:t>
                      </a:r>
                      <a:endParaRPr lang="en-US" sz="1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a:noFill/>
                    </a:lnL>
                    <a:lnR>
                      <a:noFill/>
                    </a:lnR>
                    <a:lnT>
                      <a:noFill/>
                    </a:lnT>
                    <a:lnB>
                      <a:noFill/>
                    </a:lnB>
                  </a:tcPr>
                </a:tc>
              </a:tr>
            </a:tbl>
          </a:graphicData>
        </a:graphic>
      </p:graphicFrame>
    </p:spTree>
    <p:extLst>
      <p:ext uri="{BB962C8B-B14F-4D97-AF65-F5344CB8AC3E}">
        <p14:creationId xmlns:p14="http://schemas.microsoft.com/office/powerpoint/2010/main" val="12598228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1066800"/>
          </a:xfrm>
        </p:spPr>
        <p:txBody>
          <a:bodyPr rtlCol="0">
            <a:normAutofit/>
          </a:bodyPr>
          <a:lstStyle/>
          <a:p>
            <a:pPr algn="ctr" fontAlgn="auto">
              <a:spcAft>
                <a:spcPts val="0"/>
              </a:spcAft>
              <a:defRPr/>
            </a:pPr>
            <a:r>
              <a:rPr lang="en-US" sz="4000" dirty="0" smtClean="0">
                <a:solidFill>
                  <a:srgbClr val="203864"/>
                </a:solidFill>
              </a:rPr>
              <a:t>FACTUAL SENARIO</a:t>
            </a:r>
            <a:endParaRPr lang="en-US" sz="4000" dirty="0">
              <a:solidFill>
                <a:srgbClr val="203864"/>
              </a:solidFill>
            </a:endParaRPr>
          </a:p>
        </p:txBody>
      </p:sp>
      <p:sp>
        <p:nvSpPr>
          <p:cNvPr id="3" name="Content Placeholder 2"/>
          <p:cNvSpPr>
            <a:spLocks noGrp="1"/>
          </p:cNvSpPr>
          <p:nvPr>
            <p:ph idx="1"/>
          </p:nvPr>
        </p:nvSpPr>
        <p:spPr>
          <a:xfrm>
            <a:off x="228600" y="1143000"/>
            <a:ext cx="8610600" cy="4228687"/>
          </a:xfrm>
        </p:spPr>
        <p:txBody>
          <a:bodyPr rtlCol="0">
            <a:noAutofit/>
          </a:bodyPr>
          <a:lstStyle/>
          <a:p>
            <a:pPr fontAlgn="auto">
              <a:lnSpc>
                <a:spcPct val="100000"/>
              </a:lnSpc>
              <a:spcAft>
                <a:spcPts val="0"/>
              </a:spcAft>
              <a:defRPr/>
            </a:pPr>
            <a:r>
              <a:rPr lang="en-US" sz="2600" dirty="0"/>
              <a:t>Dawn is an EMT.  Her supervisor receives a patient complaint and tries to question Dawn about it.  </a:t>
            </a:r>
          </a:p>
          <a:p>
            <a:pPr fontAlgn="auto">
              <a:lnSpc>
                <a:spcPct val="100000"/>
              </a:lnSpc>
              <a:spcAft>
                <a:spcPts val="0"/>
              </a:spcAft>
              <a:defRPr/>
            </a:pPr>
            <a:r>
              <a:rPr lang="en-US" sz="2600" dirty="0"/>
              <a:t>Dawn asks to have a union representative present at the questioning.  Her supervisor refuses the request. </a:t>
            </a:r>
          </a:p>
          <a:p>
            <a:pPr fontAlgn="auto">
              <a:lnSpc>
                <a:spcPct val="100000"/>
              </a:lnSpc>
              <a:spcAft>
                <a:spcPts val="0"/>
              </a:spcAft>
              <a:defRPr/>
            </a:pPr>
            <a:r>
              <a:rPr lang="en-US" sz="2600" dirty="0"/>
              <a:t>In response, when Dawn gets home that night, she posts on her Facebook page that her supervisor is a “dick” and a “scumbag” for not allowing her to have a union representative at the questioning.</a:t>
            </a:r>
          </a:p>
          <a:p>
            <a:pPr fontAlgn="auto">
              <a:lnSpc>
                <a:spcPct val="100000"/>
              </a:lnSpc>
              <a:spcAft>
                <a:spcPts val="0"/>
              </a:spcAft>
              <a:defRPr/>
            </a:pPr>
            <a:r>
              <a:rPr lang="en-US" sz="2600" dirty="0"/>
              <a:t>Dawn’s post spurred supportive Facebook comments from her co-workers.</a:t>
            </a:r>
          </a:p>
          <a:p>
            <a:pPr fontAlgn="auto">
              <a:lnSpc>
                <a:spcPct val="100000"/>
              </a:lnSpc>
              <a:spcAft>
                <a:spcPts val="0"/>
              </a:spcAft>
              <a:defRPr/>
            </a:pPr>
            <a:r>
              <a:rPr lang="en-US" sz="2600" dirty="0"/>
              <a:t>Dawn is fired for violation of the employer’s anti-harassment policy.</a:t>
            </a:r>
          </a:p>
          <a:p>
            <a:pPr marL="385754" indent="-385754" fontAlgn="auto">
              <a:spcAft>
                <a:spcPts val="0"/>
              </a:spcAft>
              <a:buFont typeface="+mj-lt"/>
              <a:buAutoNum type="arabicPeriod"/>
              <a:defRPr/>
            </a:pPr>
            <a:endParaRPr lang="en-US" dirty="0"/>
          </a:p>
        </p:txBody>
      </p:sp>
      <p:sp>
        <p:nvSpPr>
          <p:cNvPr id="6" name="TextBox 5"/>
          <p:cNvSpPr txBox="1"/>
          <p:nvPr/>
        </p:nvSpPr>
        <p:spPr>
          <a:xfrm>
            <a:off x="6934200" y="6477000"/>
            <a:ext cx="2133600" cy="369332"/>
          </a:xfrm>
          <a:prstGeom prst="rect">
            <a:avLst/>
          </a:prstGeom>
          <a:solidFill>
            <a:schemeClr val="accent5">
              <a:lumMod val="50000"/>
            </a:schemeClr>
          </a:solidFill>
        </p:spPr>
        <p:txBody>
          <a:bodyPr wrap="square" rtlCol="0">
            <a:spAutoFit/>
          </a:bodyPr>
          <a:lstStyle/>
          <a:p>
            <a:endParaRPr lang="en-US" dirty="0"/>
          </a:p>
        </p:txBody>
      </p:sp>
    </p:spTree>
    <p:extLst>
      <p:ext uri="{BB962C8B-B14F-4D97-AF65-F5344CB8AC3E}">
        <p14:creationId xmlns:p14="http://schemas.microsoft.com/office/powerpoint/2010/main" val="42136378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1066800"/>
          </a:xfrm>
        </p:spPr>
        <p:txBody>
          <a:bodyPr rtlCol="0">
            <a:normAutofit/>
          </a:bodyPr>
          <a:lstStyle/>
          <a:p>
            <a:pPr algn="ctr" fontAlgn="auto">
              <a:spcAft>
                <a:spcPts val="0"/>
              </a:spcAft>
              <a:defRPr/>
            </a:pPr>
            <a:r>
              <a:rPr lang="en-US" sz="4000" dirty="0" smtClean="0">
                <a:solidFill>
                  <a:srgbClr val="203864"/>
                </a:solidFill>
              </a:rPr>
              <a:t>SECTION 7 OF THE NLRA</a:t>
            </a:r>
            <a:endParaRPr lang="en-US" sz="4000" dirty="0">
              <a:solidFill>
                <a:srgbClr val="203864"/>
              </a:solidFill>
            </a:endParaRPr>
          </a:p>
        </p:txBody>
      </p:sp>
      <p:sp>
        <p:nvSpPr>
          <p:cNvPr id="3" name="Content Placeholder 2"/>
          <p:cNvSpPr>
            <a:spLocks noGrp="1"/>
          </p:cNvSpPr>
          <p:nvPr>
            <p:ph idx="1"/>
          </p:nvPr>
        </p:nvSpPr>
        <p:spPr>
          <a:xfrm>
            <a:off x="404871" y="1219200"/>
            <a:ext cx="8110480" cy="4152487"/>
          </a:xfrm>
        </p:spPr>
        <p:txBody>
          <a:bodyPr rtlCol="0">
            <a:noAutofit/>
          </a:bodyPr>
          <a:lstStyle/>
          <a:p>
            <a:pPr fontAlgn="auto">
              <a:lnSpc>
                <a:spcPct val="100000"/>
              </a:lnSpc>
              <a:spcAft>
                <a:spcPts val="0"/>
              </a:spcAft>
              <a:defRPr/>
            </a:pPr>
            <a:r>
              <a:rPr lang="en-US" sz="3200" dirty="0" smtClean="0"/>
              <a:t>“</a:t>
            </a:r>
            <a:r>
              <a:rPr lang="en-US" sz="3200" dirty="0"/>
              <a:t>Employees shall have the right to … engage in … concerted activities for the purpose of … mutual aid or protection ….” </a:t>
            </a:r>
          </a:p>
          <a:p>
            <a:pPr lvl="1" fontAlgn="auto">
              <a:lnSpc>
                <a:spcPct val="100000"/>
              </a:lnSpc>
              <a:spcBef>
                <a:spcPts val="1200"/>
              </a:spcBef>
              <a:spcAft>
                <a:spcPts val="0"/>
              </a:spcAft>
              <a:defRPr/>
            </a:pPr>
            <a:r>
              <a:rPr lang="en-US" sz="2900" dirty="0"/>
              <a:t>Also known as “protected concerted activity.”</a:t>
            </a:r>
          </a:p>
          <a:p>
            <a:pPr lvl="1" fontAlgn="auto">
              <a:lnSpc>
                <a:spcPct val="100000"/>
              </a:lnSpc>
              <a:spcBef>
                <a:spcPts val="1200"/>
              </a:spcBef>
              <a:spcAft>
                <a:spcPts val="0"/>
              </a:spcAft>
              <a:defRPr/>
            </a:pPr>
            <a:r>
              <a:rPr lang="en-US" sz="2900" dirty="0"/>
              <a:t>Employers are prohibited from restraining or coercing employees in the exercise of these rights; </a:t>
            </a:r>
            <a:r>
              <a:rPr lang="en-US" sz="2900" u="sng" dirty="0"/>
              <a:t>e.g.</a:t>
            </a:r>
            <a:r>
              <a:rPr lang="en-US" sz="2900" dirty="0"/>
              <a:t>, firing.</a:t>
            </a:r>
          </a:p>
          <a:p>
            <a:pPr lvl="1" fontAlgn="auto">
              <a:lnSpc>
                <a:spcPct val="100000"/>
              </a:lnSpc>
              <a:spcBef>
                <a:spcPts val="1200"/>
              </a:spcBef>
              <a:spcAft>
                <a:spcPts val="0"/>
              </a:spcAft>
              <a:defRPr/>
            </a:pPr>
            <a:r>
              <a:rPr lang="en-US" sz="2900" dirty="0"/>
              <a:t>Protects employees in both unionized and non-union workplaces.</a:t>
            </a:r>
          </a:p>
          <a:p>
            <a:pPr marL="385754" indent="-385754" fontAlgn="auto">
              <a:spcAft>
                <a:spcPts val="0"/>
              </a:spcAft>
              <a:buFont typeface="+mj-lt"/>
              <a:buAutoNum type="arabicPeriod"/>
              <a:defRPr/>
            </a:pPr>
            <a:endParaRPr lang="en-US" dirty="0"/>
          </a:p>
        </p:txBody>
      </p:sp>
      <p:sp>
        <p:nvSpPr>
          <p:cNvPr id="6" name="TextBox 5"/>
          <p:cNvSpPr txBox="1"/>
          <p:nvPr/>
        </p:nvSpPr>
        <p:spPr>
          <a:xfrm>
            <a:off x="6934200" y="6477000"/>
            <a:ext cx="2133600" cy="369332"/>
          </a:xfrm>
          <a:prstGeom prst="rect">
            <a:avLst/>
          </a:prstGeom>
          <a:solidFill>
            <a:schemeClr val="accent5">
              <a:lumMod val="50000"/>
            </a:schemeClr>
          </a:solidFill>
        </p:spPr>
        <p:txBody>
          <a:bodyPr wrap="square" rtlCol="0">
            <a:spAutoFit/>
          </a:bodyPr>
          <a:lstStyle/>
          <a:p>
            <a:endParaRPr lang="en-US" dirty="0"/>
          </a:p>
        </p:txBody>
      </p:sp>
    </p:spTree>
    <p:extLst>
      <p:ext uri="{BB962C8B-B14F-4D97-AF65-F5344CB8AC3E}">
        <p14:creationId xmlns:p14="http://schemas.microsoft.com/office/powerpoint/2010/main" val="24427201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p:spPr>
        <p:txBody>
          <a:bodyPr rtlCol="0">
            <a:noAutofit/>
          </a:bodyPr>
          <a:lstStyle/>
          <a:p>
            <a:pPr algn="ctr" fontAlgn="auto">
              <a:spcAft>
                <a:spcPts val="0"/>
              </a:spcAft>
              <a:defRPr/>
            </a:pPr>
            <a:r>
              <a:rPr lang="en-US" sz="4000" dirty="0" smtClean="0">
                <a:solidFill>
                  <a:srgbClr val="203864"/>
                </a:solidFill>
              </a:rPr>
              <a:t>SECTION </a:t>
            </a:r>
            <a:r>
              <a:rPr lang="en-US" sz="4000" dirty="0">
                <a:solidFill>
                  <a:srgbClr val="203864"/>
                </a:solidFill>
              </a:rPr>
              <a:t>447.301(3) </a:t>
            </a:r>
            <a:r>
              <a:rPr lang="en-US" sz="4000" dirty="0" smtClean="0">
                <a:solidFill>
                  <a:srgbClr val="203864"/>
                </a:solidFill>
              </a:rPr>
              <a:t>OF THE FPELRA</a:t>
            </a:r>
            <a:endParaRPr lang="en-US" sz="4000" dirty="0">
              <a:solidFill>
                <a:srgbClr val="203864"/>
              </a:solidFill>
            </a:endParaRPr>
          </a:p>
        </p:txBody>
      </p:sp>
      <p:sp>
        <p:nvSpPr>
          <p:cNvPr id="3" name="Content Placeholder 2"/>
          <p:cNvSpPr>
            <a:spLocks noGrp="1"/>
          </p:cNvSpPr>
          <p:nvPr>
            <p:ph idx="1"/>
          </p:nvPr>
        </p:nvSpPr>
        <p:spPr>
          <a:xfrm>
            <a:off x="404871" y="1219200"/>
            <a:ext cx="8110480" cy="4152487"/>
          </a:xfrm>
        </p:spPr>
        <p:txBody>
          <a:bodyPr rtlCol="0">
            <a:noAutofit/>
          </a:bodyPr>
          <a:lstStyle/>
          <a:p>
            <a:pPr fontAlgn="auto">
              <a:lnSpc>
                <a:spcPct val="100000"/>
              </a:lnSpc>
              <a:spcAft>
                <a:spcPts val="0"/>
              </a:spcAft>
              <a:defRPr/>
            </a:pPr>
            <a:r>
              <a:rPr lang="en-US" sz="3200" dirty="0"/>
              <a:t>“Public employees shall have the right to engage in concerted activities not prohibited by law, for the purpose of collective bargaining or other mutual aid or protection.” </a:t>
            </a:r>
            <a:r>
              <a:rPr lang="en-US" sz="3200" dirty="0" smtClean="0"/>
              <a:t> </a:t>
            </a:r>
            <a:endParaRPr lang="en-US" sz="3200" dirty="0"/>
          </a:p>
          <a:p>
            <a:pPr lvl="1" fontAlgn="auto">
              <a:lnSpc>
                <a:spcPct val="100000"/>
              </a:lnSpc>
              <a:spcBef>
                <a:spcPts val="1200"/>
              </a:spcBef>
              <a:spcAft>
                <a:spcPts val="0"/>
              </a:spcAft>
              <a:defRPr/>
            </a:pPr>
            <a:r>
              <a:rPr lang="en-US" sz="2900" dirty="0"/>
              <a:t>Nearly identical to Section 7.</a:t>
            </a:r>
          </a:p>
          <a:p>
            <a:pPr lvl="1" fontAlgn="auto">
              <a:lnSpc>
                <a:spcPct val="100000"/>
              </a:lnSpc>
              <a:spcBef>
                <a:spcPts val="1200"/>
              </a:spcBef>
              <a:spcAft>
                <a:spcPts val="0"/>
              </a:spcAft>
              <a:defRPr/>
            </a:pPr>
            <a:r>
              <a:rPr lang="en-US" sz="2900" dirty="0"/>
              <a:t>Protects employees in both unionized and non-union workplaces</a:t>
            </a:r>
            <a:r>
              <a:rPr lang="en-US" sz="2900" dirty="0" smtClean="0"/>
              <a:t>.</a:t>
            </a:r>
          </a:p>
          <a:p>
            <a:pPr lvl="1" fontAlgn="auto">
              <a:lnSpc>
                <a:spcPct val="100000"/>
              </a:lnSpc>
              <a:spcBef>
                <a:spcPts val="1200"/>
              </a:spcBef>
              <a:spcAft>
                <a:spcPts val="0"/>
              </a:spcAft>
              <a:defRPr/>
            </a:pPr>
            <a:r>
              <a:rPr lang="en-US" sz="2900" dirty="0"/>
              <a:t>Protects non-union employees of unionized employers.</a:t>
            </a:r>
          </a:p>
          <a:p>
            <a:pPr lvl="1" fontAlgn="auto">
              <a:lnSpc>
                <a:spcPct val="100000"/>
              </a:lnSpc>
              <a:spcBef>
                <a:spcPts val="1200"/>
              </a:spcBef>
              <a:spcAft>
                <a:spcPts val="0"/>
              </a:spcAft>
              <a:defRPr/>
            </a:pPr>
            <a:endParaRPr lang="en-US" sz="2900" dirty="0"/>
          </a:p>
          <a:p>
            <a:pPr marL="385754" indent="-385754" fontAlgn="auto">
              <a:spcAft>
                <a:spcPts val="0"/>
              </a:spcAft>
              <a:buFont typeface="+mj-lt"/>
              <a:buAutoNum type="arabicPeriod"/>
              <a:defRPr/>
            </a:pPr>
            <a:endParaRPr lang="en-US" dirty="0"/>
          </a:p>
        </p:txBody>
      </p:sp>
      <p:sp>
        <p:nvSpPr>
          <p:cNvPr id="4" name="TextBox 3"/>
          <p:cNvSpPr txBox="1"/>
          <p:nvPr/>
        </p:nvSpPr>
        <p:spPr>
          <a:xfrm>
            <a:off x="6934200" y="6477000"/>
            <a:ext cx="2133600" cy="369332"/>
          </a:xfrm>
          <a:prstGeom prst="rect">
            <a:avLst/>
          </a:prstGeom>
          <a:solidFill>
            <a:schemeClr val="accent5">
              <a:lumMod val="50000"/>
            </a:schemeClr>
          </a:solidFill>
        </p:spPr>
        <p:txBody>
          <a:bodyPr wrap="square" rtlCol="0">
            <a:spAutoFit/>
          </a:bodyPr>
          <a:lstStyle/>
          <a:p>
            <a:endParaRPr lang="en-US" dirty="0"/>
          </a:p>
        </p:txBody>
      </p:sp>
    </p:spTree>
    <p:extLst>
      <p:ext uri="{BB962C8B-B14F-4D97-AF65-F5344CB8AC3E}">
        <p14:creationId xmlns:p14="http://schemas.microsoft.com/office/powerpoint/2010/main" val="3285937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304800" y="0"/>
            <a:ext cx="8610600" cy="1143000"/>
          </a:xfrm>
        </p:spPr>
        <p:txBody>
          <a:bodyPr>
            <a:noAutofit/>
          </a:bodyPr>
          <a:lstStyle/>
          <a:p>
            <a:pPr algn="ctr"/>
            <a:r>
              <a:rPr lang="en-US" sz="3600" b="1" dirty="0" smtClean="0">
                <a:solidFill>
                  <a:schemeClr val="accent5">
                    <a:lumMod val="50000"/>
                  </a:schemeClr>
                </a:solidFill>
                <a:latin typeface="Helvetica" pitchFamily="34" charset="0"/>
                <a:cs typeface="Helvetica" pitchFamily="34" charset="0"/>
              </a:rPr>
              <a:t>PERC’S VIEWS ON PROTECTED CONCERTED ACTIVITY</a:t>
            </a:r>
            <a:endParaRPr lang="en-US" sz="3600" b="1" dirty="0" smtClean="0">
              <a:solidFill>
                <a:schemeClr val="accent5">
                  <a:lumMod val="50000"/>
                </a:schemeClr>
              </a:solidFill>
            </a:endParaRPr>
          </a:p>
        </p:txBody>
      </p:sp>
      <p:sp>
        <p:nvSpPr>
          <p:cNvPr id="37891" name="Content Placeholder 2"/>
          <p:cNvSpPr>
            <a:spLocks noGrp="1"/>
          </p:cNvSpPr>
          <p:nvPr>
            <p:ph idx="1"/>
          </p:nvPr>
        </p:nvSpPr>
        <p:spPr>
          <a:xfrm>
            <a:off x="304800" y="1219200"/>
            <a:ext cx="8534400" cy="5244230"/>
          </a:xfrm>
        </p:spPr>
        <p:txBody>
          <a:bodyPr>
            <a:noAutofit/>
          </a:bodyPr>
          <a:lstStyle/>
          <a:p>
            <a:pPr marL="284163" lvl="1" indent="-284163">
              <a:spcBef>
                <a:spcPts val="1800"/>
              </a:spcBef>
              <a:buSzPct val="100000"/>
            </a:pPr>
            <a:r>
              <a:rPr lang="en-US" sz="3200" dirty="0">
                <a:solidFill>
                  <a:schemeClr val="accent5">
                    <a:lumMod val="50000"/>
                  </a:schemeClr>
                </a:solidFill>
              </a:rPr>
              <a:t>PBA President Dickey wrote two articles on his off-duty time which were published on Union website</a:t>
            </a:r>
            <a:r>
              <a:rPr lang="en-US" sz="3200" dirty="0" smtClean="0">
                <a:solidFill>
                  <a:schemeClr val="accent5">
                    <a:lumMod val="50000"/>
                  </a:schemeClr>
                </a:solidFill>
              </a:rPr>
              <a:t>.  </a:t>
            </a:r>
            <a:r>
              <a:rPr lang="en-US" sz="3200" dirty="0">
                <a:solidFill>
                  <a:schemeClr val="accent5">
                    <a:lumMod val="50000"/>
                  </a:schemeClr>
                </a:solidFill>
              </a:rPr>
              <a:t>Articles contained disparaging, belittling, and insubordinate statements about the Chief Deputy. Sheriff suspended Dickey for five days because the articles contained insubordinate statements in violation of Sheriff's Rule against Public Disparagement. </a:t>
            </a:r>
          </a:p>
          <a:p>
            <a:pPr lvl="1">
              <a:spcBef>
                <a:spcPts val="1800"/>
              </a:spcBef>
              <a:buSzPct val="100000"/>
            </a:pPr>
            <a:r>
              <a:rPr lang="en-US" sz="3000" i="1" dirty="0" smtClean="0">
                <a:solidFill>
                  <a:schemeClr val="accent5">
                    <a:lumMod val="50000"/>
                  </a:schemeClr>
                </a:solidFill>
              </a:rPr>
              <a:t>Dickey </a:t>
            </a:r>
            <a:r>
              <a:rPr lang="en-US" sz="3000" i="1" dirty="0">
                <a:solidFill>
                  <a:schemeClr val="accent5">
                    <a:lumMod val="50000"/>
                  </a:schemeClr>
                </a:solidFill>
              </a:rPr>
              <a:t>v. Gee, Sheriff Of Hillsborough </a:t>
            </a:r>
            <a:r>
              <a:rPr lang="en-US" sz="3000" i="1" dirty="0" smtClean="0">
                <a:solidFill>
                  <a:schemeClr val="accent5">
                    <a:lumMod val="50000"/>
                  </a:schemeClr>
                </a:solidFill>
              </a:rPr>
              <a:t>County </a:t>
            </a:r>
            <a:endParaRPr lang="en-US" sz="2800" dirty="0" smtClean="0">
              <a:solidFill>
                <a:schemeClr val="accent5">
                  <a:lumMod val="50000"/>
                </a:schemeClr>
              </a:solidFill>
            </a:endParaRPr>
          </a:p>
        </p:txBody>
      </p:sp>
      <p:sp>
        <p:nvSpPr>
          <p:cNvPr id="4" name="TextBox 3"/>
          <p:cNvSpPr txBox="1"/>
          <p:nvPr/>
        </p:nvSpPr>
        <p:spPr>
          <a:xfrm>
            <a:off x="6934200" y="6477000"/>
            <a:ext cx="2133600" cy="369332"/>
          </a:xfrm>
          <a:prstGeom prst="rect">
            <a:avLst/>
          </a:prstGeom>
          <a:solidFill>
            <a:schemeClr val="accent5">
              <a:lumMod val="50000"/>
            </a:schemeClr>
          </a:solidFill>
        </p:spPr>
        <p:txBody>
          <a:bodyPr wrap="square" rtlCol="0">
            <a:spAutoFit/>
          </a:bodyPr>
          <a:lstStyle/>
          <a:p>
            <a:endParaRPr lang="en-US" dirty="0"/>
          </a:p>
        </p:txBody>
      </p:sp>
    </p:spTree>
    <p:extLst>
      <p:ext uri="{BB962C8B-B14F-4D97-AF65-F5344CB8AC3E}">
        <p14:creationId xmlns:p14="http://schemas.microsoft.com/office/powerpoint/2010/main" val="10163025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371600"/>
            <a:ext cx="8229600" cy="4953000"/>
          </a:xfrm>
        </p:spPr>
        <p:txBody>
          <a:bodyPr rtlCol="0">
            <a:noAutofit/>
          </a:bodyPr>
          <a:lstStyle/>
          <a:p>
            <a:pPr>
              <a:buSzPct val="100000"/>
            </a:pPr>
            <a:r>
              <a:rPr lang="en-US" sz="3600" dirty="0"/>
              <a:t>Broadly applied where an employee seeks to:</a:t>
            </a:r>
          </a:p>
          <a:p>
            <a:pPr lvl="1">
              <a:spcBef>
                <a:spcPts val="1200"/>
              </a:spcBef>
            </a:pPr>
            <a:r>
              <a:rPr lang="en-US" sz="3400" dirty="0">
                <a:solidFill>
                  <a:schemeClr val="accent5">
                    <a:lumMod val="50000"/>
                  </a:schemeClr>
                </a:solidFill>
              </a:rPr>
              <a:t>Initiate a complaint or call to action on behalf of more than him or herself regarding wages, hours, or terms and conditions</a:t>
            </a:r>
          </a:p>
          <a:p>
            <a:pPr lvl="2">
              <a:spcBef>
                <a:spcPts val="1200"/>
              </a:spcBef>
            </a:pPr>
            <a:r>
              <a:rPr lang="en-US" sz="3200" dirty="0" smtClean="0">
                <a:solidFill>
                  <a:schemeClr val="accent5">
                    <a:lumMod val="50000"/>
                  </a:schemeClr>
                </a:solidFill>
              </a:rPr>
              <a:t>Intended to improve the lot of </a:t>
            </a:r>
            <a:r>
              <a:rPr lang="en-US" sz="3200" dirty="0">
                <a:solidFill>
                  <a:schemeClr val="accent5">
                    <a:lumMod val="50000"/>
                  </a:schemeClr>
                </a:solidFill>
              </a:rPr>
              <a:t>fellow employees</a:t>
            </a:r>
          </a:p>
          <a:p>
            <a:pPr lvl="2">
              <a:spcBef>
                <a:spcPts val="1200"/>
              </a:spcBef>
            </a:pPr>
            <a:r>
              <a:rPr lang="en-US" sz="3200" dirty="0">
                <a:solidFill>
                  <a:schemeClr val="accent5">
                    <a:lumMod val="50000"/>
                  </a:schemeClr>
                </a:solidFill>
              </a:rPr>
              <a:t>Individual griping</a:t>
            </a:r>
          </a:p>
        </p:txBody>
      </p:sp>
      <p:sp>
        <p:nvSpPr>
          <p:cNvPr id="5" name="TextBox 4"/>
          <p:cNvSpPr txBox="1"/>
          <p:nvPr/>
        </p:nvSpPr>
        <p:spPr>
          <a:xfrm>
            <a:off x="6934200" y="6477000"/>
            <a:ext cx="2133600" cy="369332"/>
          </a:xfrm>
          <a:prstGeom prst="rect">
            <a:avLst/>
          </a:prstGeom>
          <a:solidFill>
            <a:schemeClr val="accent5">
              <a:lumMod val="50000"/>
            </a:schemeClr>
          </a:solidFill>
        </p:spPr>
        <p:txBody>
          <a:bodyPr wrap="square" rtlCol="0">
            <a:spAutoFit/>
          </a:bodyPr>
          <a:lstStyle/>
          <a:p>
            <a:endParaRPr lang="en-US" dirty="0"/>
          </a:p>
        </p:txBody>
      </p:sp>
      <p:sp>
        <p:nvSpPr>
          <p:cNvPr id="2" name="Title 1"/>
          <p:cNvSpPr>
            <a:spLocks noGrp="1"/>
          </p:cNvSpPr>
          <p:nvPr>
            <p:ph type="title"/>
          </p:nvPr>
        </p:nvSpPr>
        <p:spPr>
          <a:xfrm>
            <a:off x="0" y="76200"/>
            <a:ext cx="9144000" cy="914400"/>
          </a:xfrm>
        </p:spPr>
        <p:txBody>
          <a:bodyPr/>
          <a:lstStyle/>
          <a:p>
            <a:pPr algn="ctr"/>
            <a:r>
              <a:rPr lang="en-US" sz="4000" dirty="0" smtClean="0">
                <a:solidFill>
                  <a:schemeClr val="accent5">
                    <a:lumMod val="50000"/>
                  </a:schemeClr>
                </a:solidFill>
              </a:rPr>
              <a:t>SCOPE OF PROTECTED ACTIVITY</a:t>
            </a:r>
            <a:endParaRPr lang="en-US" sz="4000" dirty="0">
              <a:solidFill>
                <a:schemeClr val="accent5">
                  <a:lumMod val="50000"/>
                </a:schemeClr>
              </a:solidFill>
            </a:endParaRPr>
          </a:p>
        </p:txBody>
      </p:sp>
    </p:spTree>
    <p:extLst>
      <p:ext uri="{BB962C8B-B14F-4D97-AF65-F5344CB8AC3E}">
        <p14:creationId xmlns:p14="http://schemas.microsoft.com/office/powerpoint/2010/main" val="16542974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219200"/>
            <a:ext cx="8763000" cy="5105400"/>
          </a:xfrm>
        </p:spPr>
        <p:txBody>
          <a:bodyPr rtlCol="0">
            <a:noAutofit/>
          </a:bodyPr>
          <a:lstStyle/>
          <a:p>
            <a:pPr marL="173038" lvl="3" indent="-173038">
              <a:spcBef>
                <a:spcPts val="1200"/>
              </a:spcBef>
            </a:pPr>
            <a:r>
              <a:rPr lang="en-US" sz="2700" dirty="0" smtClean="0">
                <a:solidFill>
                  <a:schemeClr val="accent5">
                    <a:lumMod val="50000"/>
                  </a:schemeClr>
                </a:solidFill>
              </a:rPr>
              <a:t>Fire Lt submits photos </a:t>
            </a:r>
            <a:r>
              <a:rPr lang="en-US" sz="2700" dirty="0">
                <a:solidFill>
                  <a:schemeClr val="accent5">
                    <a:lumMod val="50000"/>
                  </a:schemeClr>
                </a:solidFill>
              </a:rPr>
              <a:t>to a </a:t>
            </a:r>
            <a:r>
              <a:rPr lang="en-US" sz="2700" dirty="0" smtClean="0">
                <a:solidFill>
                  <a:schemeClr val="accent5">
                    <a:lumMod val="50000"/>
                  </a:schemeClr>
                </a:solidFill>
              </a:rPr>
              <a:t>City-sponsored photo </a:t>
            </a:r>
            <a:r>
              <a:rPr lang="en-US" sz="2700" dirty="0">
                <a:solidFill>
                  <a:schemeClr val="accent5">
                    <a:lumMod val="50000"/>
                  </a:schemeClr>
                </a:solidFill>
              </a:rPr>
              <a:t>contest. </a:t>
            </a:r>
            <a:r>
              <a:rPr lang="en-US" sz="2700" dirty="0" smtClean="0">
                <a:solidFill>
                  <a:schemeClr val="accent5">
                    <a:lumMod val="50000"/>
                  </a:schemeClr>
                </a:solidFill>
              </a:rPr>
              <a:t>The photos, taken on duty, include ones </a:t>
            </a:r>
            <a:r>
              <a:rPr lang="en-US" sz="2700" dirty="0">
                <a:solidFill>
                  <a:schemeClr val="accent5">
                    <a:lumMod val="50000"/>
                  </a:schemeClr>
                </a:solidFill>
              </a:rPr>
              <a:t>of a detour sign </a:t>
            </a:r>
            <a:r>
              <a:rPr lang="en-US" sz="2700" dirty="0" smtClean="0">
                <a:solidFill>
                  <a:schemeClr val="accent5">
                    <a:lumMod val="50000"/>
                  </a:schemeClr>
                </a:solidFill>
              </a:rPr>
              <a:t>labeled </a:t>
            </a:r>
            <a:r>
              <a:rPr lang="en-US" sz="2700" dirty="0">
                <a:solidFill>
                  <a:schemeClr val="accent5">
                    <a:lumMod val="50000"/>
                  </a:schemeClr>
                </a:solidFill>
              </a:rPr>
              <a:t>“ Palm Coast Beautiful Trail </a:t>
            </a:r>
            <a:r>
              <a:rPr lang="en-US" sz="2700" dirty="0" smtClean="0">
                <a:solidFill>
                  <a:schemeClr val="accent5">
                    <a:lumMod val="50000"/>
                  </a:schemeClr>
                </a:solidFill>
              </a:rPr>
              <a:t>System,” and one of a </a:t>
            </a:r>
            <a:r>
              <a:rPr lang="en-US" sz="2700" dirty="0">
                <a:solidFill>
                  <a:schemeClr val="accent5">
                    <a:lumMod val="50000"/>
                  </a:schemeClr>
                </a:solidFill>
              </a:rPr>
              <a:t>traffic camera with a label referring to the number of traffic cameras in the </a:t>
            </a:r>
            <a:r>
              <a:rPr lang="en-US" sz="2700" dirty="0" smtClean="0">
                <a:solidFill>
                  <a:schemeClr val="accent5">
                    <a:lumMod val="50000"/>
                  </a:schemeClr>
                </a:solidFill>
              </a:rPr>
              <a:t>City.</a:t>
            </a:r>
          </a:p>
          <a:p>
            <a:pPr marL="173038" lvl="3" indent="-173038">
              <a:spcBef>
                <a:spcPts val="1200"/>
              </a:spcBef>
            </a:pPr>
            <a:r>
              <a:rPr lang="en-US" sz="2700" dirty="0" smtClean="0">
                <a:solidFill>
                  <a:schemeClr val="accent5">
                    <a:lumMod val="50000"/>
                  </a:schemeClr>
                </a:solidFill>
              </a:rPr>
              <a:t>After HR Director indicates disappointment, the Lt drafts a memo about how he has been treated unfairly, which includes comments about the Fire Union having to file a ULP for the firefighters to get their pay raises.</a:t>
            </a:r>
          </a:p>
          <a:p>
            <a:pPr marL="173038" lvl="3" indent="-173038">
              <a:spcBef>
                <a:spcPts val="1200"/>
              </a:spcBef>
            </a:pPr>
            <a:r>
              <a:rPr lang="en-US" sz="2700" dirty="0" smtClean="0">
                <a:solidFill>
                  <a:schemeClr val="accent5">
                    <a:lumMod val="50000"/>
                  </a:schemeClr>
                </a:solidFill>
              </a:rPr>
              <a:t>Fire Chief tells the Lt to hold off submitting the memo; Lt submits it anyway; Lt. is fired and files ULP.</a:t>
            </a:r>
          </a:p>
          <a:p>
            <a:pPr marL="515938" lvl="4" indent="-173038">
              <a:spcBef>
                <a:spcPts val="1200"/>
              </a:spcBef>
            </a:pPr>
            <a:r>
              <a:rPr lang="en-US" sz="2700" i="1" dirty="0" smtClean="0">
                <a:solidFill>
                  <a:schemeClr val="accent5">
                    <a:lumMod val="50000"/>
                  </a:schemeClr>
                </a:solidFill>
              </a:rPr>
              <a:t>Evans </a:t>
            </a:r>
            <a:r>
              <a:rPr lang="en-US" sz="2700" i="1" dirty="0">
                <a:solidFill>
                  <a:schemeClr val="accent5">
                    <a:lumMod val="50000"/>
                  </a:schemeClr>
                </a:solidFill>
              </a:rPr>
              <a:t>v. City of Palm </a:t>
            </a:r>
            <a:r>
              <a:rPr lang="en-US" sz="2700" i="1" dirty="0" smtClean="0">
                <a:solidFill>
                  <a:schemeClr val="accent5">
                    <a:lumMod val="50000"/>
                  </a:schemeClr>
                </a:solidFill>
              </a:rPr>
              <a:t>Coast</a:t>
            </a:r>
            <a:endParaRPr lang="en-US" sz="2700" i="1" dirty="0">
              <a:solidFill>
                <a:schemeClr val="accent5">
                  <a:lumMod val="50000"/>
                </a:schemeClr>
              </a:solidFill>
            </a:endParaRPr>
          </a:p>
        </p:txBody>
      </p:sp>
      <p:sp>
        <p:nvSpPr>
          <p:cNvPr id="4" name="Title 3"/>
          <p:cNvSpPr>
            <a:spLocks noGrp="1"/>
          </p:cNvSpPr>
          <p:nvPr>
            <p:ph type="title"/>
          </p:nvPr>
        </p:nvSpPr>
        <p:spPr>
          <a:xfrm>
            <a:off x="304800" y="0"/>
            <a:ext cx="8534400" cy="1143000"/>
          </a:xfrm>
        </p:spPr>
        <p:txBody>
          <a:bodyPr>
            <a:noAutofit/>
          </a:bodyPr>
          <a:lstStyle/>
          <a:p>
            <a:pPr algn="ctr"/>
            <a:r>
              <a:rPr lang="en-US" sz="4000" b="1" dirty="0" smtClean="0">
                <a:solidFill>
                  <a:schemeClr val="accent5">
                    <a:lumMod val="50000"/>
                  </a:schemeClr>
                </a:solidFill>
              </a:rPr>
              <a:t>CONCERTED  v. INDIVIDUAL ACTIVITY</a:t>
            </a:r>
            <a:endParaRPr lang="en-US" sz="4000" b="1" dirty="0">
              <a:solidFill>
                <a:schemeClr val="accent5">
                  <a:lumMod val="50000"/>
                </a:schemeClr>
              </a:solidFill>
            </a:endParaRPr>
          </a:p>
        </p:txBody>
      </p:sp>
      <p:sp>
        <p:nvSpPr>
          <p:cNvPr id="5" name="TextBox 4"/>
          <p:cNvSpPr txBox="1"/>
          <p:nvPr/>
        </p:nvSpPr>
        <p:spPr>
          <a:xfrm>
            <a:off x="6934200" y="6477000"/>
            <a:ext cx="2133600" cy="369332"/>
          </a:xfrm>
          <a:prstGeom prst="rect">
            <a:avLst/>
          </a:prstGeom>
          <a:solidFill>
            <a:schemeClr val="accent5">
              <a:lumMod val="50000"/>
            </a:schemeClr>
          </a:solidFill>
        </p:spPr>
        <p:txBody>
          <a:bodyPr wrap="square" rtlCol="0">
            <a:spAutoFit/>
          </a:bodyPr>
          <a:lstStyle/>
          <a:p>
            <a:endParaRPr lang="en-US" dirty="0"/>
          </a:p>
        </p:txBody>
      </p:sp>
    </p:spTree>
    <p:extLst>
      <p:ext uri="{BB962C8B-B14F-4D97-AF65-F5344CB8AC3E}">
        <p14:creationId xmlns:p14="http://schemas.microsoft.com/office/powerpoint/2010/main" val="2850536667"/>
      </p:ext>
    </p:extLst>
  </p:cSld>
  <p:clrMapOvr>
    <a:masterClrMapping/>
  </p:clrMapOvr>
  <p:timing>
    <p:tnLst>
      <p:par>
        <p:cTn id="1" dur="indefinite" restart="never" nodeType="tmRoot"/>
      </p:par>
    </p:tn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Words>2492</Words>
  <Application>Microsoft Office PowerPoint</Application>
  <PresentationFormat>On-screen Show (4:3)</PresentationFormat>
  <Paragraphs>185</Paragraphs>
  <Slides>35</Slides>
  <Notes>35</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35</vt:i4>
      </vt:variant>
    </vt:vector>
  </HeadingPairs>
  <TitlesOfParts>
    <vt:vector size="41" baseType="lpstr">
      <vt:lpstr>Arial</vt:lpstr>
      <vt:lpstr>Calibri</vt:lpstr>
      <vt:lpstr>Helvetica</vt:lpstr>
      <vt:lpstr>Times New Roman</vt:lpstr>
      <vt:lpstr>2_Office Theme</vt:lpstr>
      <vt:lpstr>Office Theme</vt:lpstr>
      <vt:lpstr>PowerPoint Presentation</vt:lpstr>
      <vt:lpstr>THE STATE OF THE UNIONS</vt:lpstr>
      <vt:lpstr>THE UNIONS’ PLAN TO REVERSE THE TREND </vt:lpstr>
      <vt:lpstr>FACTUAL SENARIO</vt:lpstr>
      <vt:lpstr>SECTION 7 OF THE NLRA</vt:lpstr>
      <vt:lpstr>SECTION 447.301(3) OF THE FPELRA</vt:lpstr>
      <vt:lpstr>PERC’S VIEWS ON PROTECTED CONCERTED ACTIVITY</vt:lpstr>
      <vt:lpstr>SCOPE OF PROTECTED ACTIVITY</vt:lpstr>
      <vt:lpstr>CONCERTED  v. INDIVIDUAL ACTIVITY</vt:lpstr>
      <vt:lpstr>WHAT’S NOT PROTECTED</vt:lpstr>
      <vt:lpstr>FACTUAL SENARIO</vt:lpstr>
      <vt:lpstr>WHEN DOES PROTECTED ACTIVITY CROSS THE LINE?</vt:lpstr>
      <vt:lpstr>PROTECTED CONCERTED ACTIVITY AND EMPLOYEE HANDBOOKS</vt:lpstr>
      <vt:lpstr>NLRB’S GENERAL COUNSEL SPEAKS!</vt:lpstr>
      <vt:lpstr>EMPLOYEE CONDUCT POLICIES</vt:lpstr>
      <vt:lpstr>EMPLOYEE CONDUCT POLICIES</vt:lpstr>
      <vt:lpstr>PERC’S VIEWS ON  SOCIAL MEDIA POLICIES</vt:lpstr>
      <vt:lpstr>PERMISSIBLE  SOCIAL MEDIA POLICIES</vt:lpstr>
      <vt:lpstr>COMMUNICATIONS POLICIES</vt:lpstr>
      <vt:lpstr>LOGO USE POLICIES</vt:lpstr>
      <vt:lpstr> RECORDING, PICTURES &amp; PED POLICIES </vt:lpstr>
      <vt:lpstr>E-MAIL POLICIES</vt:lpstr>
      <vt:lpstr>  FOP v. SHERIFF OF PASCO COUNTY</vt:lpstr>
      <vt:lpstr>PURPLE COMMUNICATIONS, INC.</vt:lpstr>
      <vt:lpstr>PURPLE COMMUNICATIONS, INC.</vt:lpstr>
      <vt:lpstr>INTERNAL INVESTIGATIONS </vt:lpstr>
      <vt:lpstr>NLRB’S VIEW</vt:lpstr>
      <vt:lpstr>COMPLAINT PROCEDURES</vt:lpstr>
      <vt:lpstr>PERC’S VIEW</vt:lpstr>
      <vt:lpstr>DRESS CODES</vt:lpstr>
      <vt:lpstr>PERC’S VIEW</vt:lpstr>
      <vt:lpstr>NLRB’S VIEW</vt:lpstr>
      <vt:lpstr>ADVICE FOR EMPLOYERS</vt:lpstr>
      <vt:lpstr>QUESTIONS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